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65" r:id="rId4"/>
    <p:sldId id="266" r:id="rId5"/>
    <p:sldId id="264" r:id="rId6"/>
    <p:sldId id="263" r:id="rId7"/>
    <p:sldId id="267" r:id="rId8"/>
    <p:sldId id="262" r:id="rId9"/>
    <p:sldId id="268" r:id="rId10"/>
    <p:sldId id="269" r:id="rId11"/>
    <p:sldId id="261" r:id="rId12"/>
    <p:sldId id="288" r:id="rId13"/>
    <p:sldId id="270" r:id="rId14"/>
    <p:sldId id="260" r:id="rId15"/>
    <p:sldId id="286" r:id="rId16"/>
    <p:sldId id="292" r:id="rId17"/>
    <p:sldId id="287" r:id="rId18"/>
    <p:sldId id="271" r:id="rId19"/>
    <p:sldId id="259" r:id="rId20"/>
    <p:sldId id="272" r:id="rId21"/>
    <p:sldId id="273" r:id="rId22"/>
    <p:sldId id="289" r:id="rId23"/>
    <p:sldId id="285" r:id="rId24"/>
    <p:sldId id="293" r:id="rId25"/>
    <p:sldId id="290" r:id="rId26"/>
    <p:sldId id="291" r:id="rId27"/>
    <p:sldId id="274" r:id="rId28"/>
    <p:sldId id="258" r:id="rId2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D330"/>
    <a:srgbClr val="00CC00"/>
    <a:srgbClr val="0C7CD2"/>
    <a:srgbClr val="1F7EE7"/>
    <a:srgbClr val="AE1517"/>
    <a:srgbClr val="CC0000"/>
    <a:srgbClr val="486DA2"/>
    <a:srgbClr val="039F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69" autoAdjust="0"/>
    <p:restoredTop sz="94660"/>
  </p:normalViewPr>
  <p:slideViewPr>
    <p:cSldViewPr>
      <p:cViewPr>
        <p:scale>
          <a:sx n="69" d="100"/>
          <a:sy n="69" d="100"/>
        </p:scale>
        <p:origin x="-131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1CF5A-042B-4916-9A93-7C5AC711C01D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338DB-2CB3-44F4-8E2D-128B32BEF3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338DB-2CB3-44F4-8E2D-128B32BEF34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template-23464-human-computers-network.html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powerpointstyles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2"/>
          <p:cNvSpPr txBox="1">
            <a:spLocks noChangeArrowheads="1"/>
          </p:cNvSpPr>
          <p:nvPr userDrawn="1"/>
        </p:nvSpPr>
        <p:spPr bwMode="auto">
          <a:xfrm>
            <a:off x="282575" y="5778500"/>
            <a:ext cx="7889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1200" dirty="0" smtClean="0"/>
              <a:t>Click </a:t>
            </a:r>
            <a:r>
              <a:rPr lang="fr-FR" sz="1200" dirty="0" err="1" smtClean="0"/>
              <a:t>here</a:t>
            </a:r>
            <a:r>
              <a:rPr lang="fr-FR" sz="1200" dirty="0" smtClean="0"/>
              <a:t> to </a:t>
            </a:r>
            <a:r>
              <a:rPr lang="fr-FR" sz="1200" dirty="0" err="1" smtClean="0"/>
              <a:t>download</a:t>
            </a:r>
            <a:r>
              <a:rPr lang="fr-FR" sz="1200" dirty="0" smtClean="0"/>
              <a:t> </a:t>
            </a:r>
            <a:r>
              <a:rPr lang="fr-FR" sz="1200" dirty="0" err="1" smtClean="0"/>
              <a:t>this</a:t>
            </a:r>
            <a:r>
              <a:rPr lang="fr-FR" sz="1200" dirty="0" smtClean="0"/>
              <a:t> </a:t>
            </a:r>
            <a:r>
              <a:rPr lang="fr-FR" sz="1200" dirty="0" err="1" smtClean="0"/>
              <a:t>powerpoint</a:t>
            </a:r>
            <a:r>
              <a:rPr lang="fr-FR" sz="1200" dirty="0" smtClean="0"/>
              <a:t> </a:t>
            </a:r>
            <a:r>
              <a:rPr lang="fr-FR" sz="1200" dirty="0" err="1" smtClean="0"/>
              <a:t>template</a:t>
            </a:r>
            <a:r>
              <a:rPr lang="fr-FR" sz="1200" dirty="0" smtClean="0"/>
              <a:t> :  </a:t>
            </a:r>
            <a:r>
              <a:rPr lang="en-US" sz="1200" dirty="0" smtClean="0">
                <a:hlinkClick r:id="rId13"/>
              </a:rPr>
              <a:t>Human Computers Network Free </a:t>
            </a:r>
            <a:r>
              <a:rPr lang="en-US" sz="1200" dirty="0" err="1" smtClean="0">
                <a:hlinkClick r:id="rId13"/>
              </a:rPr>
              <a:t>Powerpoint</a:t>
            </a:r>
            <a:r>
              <a:rPr lang="en-US" sz="1200" dirty="0" smtClean="0">
                <a:hlinkClick r:id="rId13"/>
              </a:rPr>
              <a:t> Template</a:t>
            </a:r>
            <a:endParaRPr lang="en-US" sz="1200" dirty="0" smtClean="0"/>
          </a:p>
          <a:p>
            <a:pPr eaLnBrk="1" hangingPunct="1">
              <a:defRPr/>
            </a:pPr>
            <a:r>
              <a:rPr lang="fr-FR" sz="1200" dirty="0" smtClean="0"/>
              <a:t>For more : </a:t>
            </a:r>
            <a:r>
              <a:rPr lang="fr-FR" sz="1200" dirty="0" smtClean="0">
                <a:hlinkClick r:id="rId14"/>
              </a:rPr>
              <a:t>Powerpoint Backgrounds</a:t>
            </a:r>
            <a:endParaRPr lang="fr-FR" sz="1200" dirty="0" smtClean="0"/>
          </a:p>
        </p:txBody>
      </p:sp>
      <p:pic>
        <p:nvPicPr>
          <p:cNvPr id="1027" name="Picture 35" descr="gf diza fqs 6(' fi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8035925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39FD0"/>
                </a:solidFill>
              </a:rPr>
              <a:t>Page </a:t>
            </a:r>
            <a:fld id="{3EEC76AE-6F7E-4C34-9AF3-0DA455B3508D}" type="slidenum">
              <a:rPr lang="fr-FR" b="1">
                <a:solidFill>
                  <a:srgbClr val="039FD0"/>
                </a:solidFill>
              </a:rPr>
              <a:pPr/>
              <a:t>‹#›</a:t>
            </a:fld>
            <a:endParaRPr lang="fr-FR" b="1">
              <a:solidFill>
                <a:srgbClr val="039FD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Free Powerpoint Templates</a:t>
            </a:r>
            <a:endParaRPr lang="fr-FR"/>
          </a:p>
        </p:txBody>
      </p:sp>
      <p:pic>
        <p:nvPicPr>
          <p:cNvPr id="2051" name="Picture 31" descr="ghj rte rtergh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325438" y="188913"/>
            <a:ext cx="8207375" cy="104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>
            <a:spAutoFit/>
          </a:bodyPr>
          <a:lstStyle/>
          <a:p>
            <a:pPr algn="ctr"/>
            <a:r>
              <a:rPr lang="fr-FR" sz="4400" b="1" dirty="0" err="1" smtClean="0">
                <a:solidFill>
                  <a:srgbClr val="039FD0"/>
                </a:solidFill>
                <a:latin typeface="Verdana" pitchFamily="34" charset="0"/>
              </a:rPr>
              <a:t>Routing</a:t>
            </a:r>
            <a:endParaRPr lang="fr-FR" sz="2800" i="1" dirty="0">
              <a:solidFill>
                <a:srgbClr val="039FD0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936625" y="5878931"/>
            <a:ext cx="8207375" cy="979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>
            <a:spAutoFit/>
          </a:bodyPr>
          <a:lstStyle/>
          <a:p>
            <a:pPr algn="r"/>
            <a:r>
              <a:rPr lang="fr-FR" sz="2000" b="1" dirty="0" err="1" smtClean="0">
                <a:solidFill>
                  <a:srgbClr val="039FD0"/>
                </a:solidFill>
                <a:latin typeface="Verdana" pitchFamily="34" charset="0"/>
              </a:rPr>
              <a:t>Pertemuan</a:t>
            </a:r>
            <a:r>
              <a:rPr lang="fr-FR" sz="2000" b="1" dirty="0" smtClean="0">
                <a:solidFill>
                  <a:srgbClr val="039FD0"/>
                </a:solidFill>
                <a:latin typeface="Verdana" pitchFamily="34" charset="0"/>
              </a:rPr>
              <a:t> 7</a:t>
            </a:r>
          </a:p>
          <a:p>
            <a:pPr algn="r"/>
            <a:r>
              <a:rPr lang="fr-FR" sz="2000" b="1" i="1" dirty="0" err="1" smtClean="0">
                <a:solidFill>
                  <a:srgbClr val="039FD0"/>
                </a:solidFill>
                <a:latin typeface="Verdana" pitchFamily="34" charset="0"/>
              </a:rPr>
              <a:t>Manajemen</a:t>
            </a:r>
            <a:r>
              <a:rPr lang="fr-FR" sz="2000" b="1" i="1" dirty="0" smtClean="0">
                <a:solidFill>
                  <a:srgbClr val="039FD0"/>
                </a:solidFill>
                <a:latin typeface="Verdana" pitchFamily="34" charset="0"/>
              </a:rPr>
              <a:t> </a:t>
            </a:r>
            <a:r>
              <a:rPr lang="fr-FR" sz="2000" b="1" i="1" dirty="0" err="1" smtClean="0">
                <a:solidFill>
                  <a:srgbClr val="039FD0"/>
                </a:solidFill>
                <a:latin typeface="Verdana" pitchFamily="34" charset="0"/>
              </a:rPr>
              <a:t>Jaringan</a:t>
            </a:r>
            <a:endParaRPr lang="fr-FR" sz="2000" i="1" dirty="0">
              <a:solidFill>
                <a:srgbClr val="039F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57438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Prinsip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Kerja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Router (3)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>
              <a:lnSpc>
                <a:spcPct val="85000"/>
              </a:lnSpc>
            </a:pPr>
            <a:r>
              <a:rPr lang="en-US" sz="2000" dirty="0" smtClean="0"/>
              <a:t>Router1 </a:t>
            </a:r>
            <a:r>
              <a:rPr lang="en-US" sz="2000" dirty="0" err="1" smtClean="0"/>
              <a:t>ketika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 </a:t>
            </a:r>
            <a:r>
              <a:rPr lang="en-US" sz="2000" dirty="0" err="1" smtClean="0"/>
              <a:t>menyala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 192.168.2.0/24.</a:t>
            </a:r>
          </a:p>
          <a:p>
            <a:pPr marL="342900" indent="-342900">
              <a:lnSpc>
                <a:spcPct val="85000"/>
              </a:lnSpc>
            </a:pPr>
            <a:endParaRPr lang="en-US" sz="2000" dirty="0" smtClean="0"/>
          </a:p>
          <a:p>
            <a:pPr marL="342900" indent="-342900">
              <a:lnSpc>
                <a:spcPct val="85000"/>
              </a:lnSpc>
            </a:pPr>
            <a:r>
              <a:rPr lang="en-US" sz="2000" dirty="0" err="1" smtClean="0"/>
              <a:t>Perlu</a:t>
            </a:r>
            <a:r>
              <a:rPr lang="en-US" sz="2000" dirty="0" smtClean="0"/>
              <a:t> </a:t>
            </a:r>
            <a:r>
              <a:rPr lang="en-US" sz="2000" dirty="0" err="1" smtClean="0"/>
              <a:t>ditambahkan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entrian</a:t>
            </a:r>
            <a:r>
              <a:rPr lang="en-US" sz="2000" dirty="0" smtClean="0"/>
              <a:t> </a:t>
            </a:r>
            <a:r>
              <a:rPr lang="en-US" sz="2000" dirty="0" err="1" smtClean="0"/>
              <a:t>supaya</a:t>
            </a:r>
            <a:r>
              <a:rPr lang="en-US" sz="2000" dirty="0" smtClean="0"/>
              <a:t> </a:t>
            </a:r>
            <a:r>
              <a:rPr lang="en-US" sz="2000" dirty="0" err="1" smtClean="0"/>
              <a:t>kenal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 10.1.1.0/24 </a:t>
            </a:r>
            <a:r>
              <a:rPr lang="en-US" sz="2000" dirty="0" err="1" smtClean="0"/>
              <a:t>dan</a:t>
            </a:r>
            <a:r>
              <a:rPr lang="en-US" sz="2000" dirty="0" smtClean="0"/>
              <a:t> 10.1.2.0/24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kedua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terkoneksi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langsung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Router1</a:t>
            </a:r>
          </a:p>
          <a:p>
            <a:pPr marL="342900" indent="-342900">
              <a:lnSpc>
                <a:spcPct val="85000"/>
              </a:lnSpc>
            </a:pPr>
            <a:endParaRPr lang="en-US" sz="2000" dirty="0"/>
          </a:p>
          <a:p>
            <a:pPr marL="342900" indent="-342900">
              <a:lnSpc>
                <a:spcPct val="85000"/>
              </a:lnSpc>
            </a:pPr>
            <a:endParaRPr lang="en-US" sz="2000" dirty="0" smtClean="0"/>
          </a:p>
          <a:p>
            <a:pPr marL="342900" indent="-342900">
              <a:lnSpc>
                <a:spcPct val="85000"/>
              </a:lnSpc>
            </a:pPr>
            <a:endParaRPr lang="en-US" sz="2000" dirty="0" smtClean="0"/>
          </a:p>
          <a:p>
            <a:pPr marL="342900" indent="-342900">
              <a:lnSpc>
                <a:spcPct val="85000"/>
              </a:lnSpc>
            </a:pPr>
            <a:endParaRPr lang="en-US" sz="2000" dirty="0"/>
          </a:p>
          <a:p>
            <a:pPr marL="342900" indent="-342900">
              <a:lnSpc>
                <a:spcPct val="85000"/>
              </a:lnSpc>
            </a:pPr>
            <a:endParaRPr lang="en-US" sz="20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71472" y="3643314"/>
          <a:ext cx="8001056" cy="2703513"/>
        </p:xfrm>
        <a:graphic>
          <a:graphicData uri="http://schemas.openxmlformats.org/presentationml/2006/ole">
            <p:oleObj spid="_x0000_s6146" name="Bitmap Image" r:id="rId3" imgW="6171429" imgH="3057143" progId="Paint.Pictur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142844" y="571480"/>
            <a:ext cx="338265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Tabel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Routing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234950" lvl="2" indent="-234950">
              <a:buFont typeface="Wingdings" pitchFamily="2" charset="2"/>
              <a:buChar char="§"/>
            </a:pPr>
            <a:r>
              <a:rPr lang="en-GB" sz="2400" dirty="0" err="1">
                <a:solidFill>
                  <a:srgbClr val="000000"/>
                </a:solidFill>
              </a:rPr>
              <a:t>Tabel</a:t>
            </a:r>
            <a:r>
              <a:rPr lang="en-GB" sz="2400" dirty="0">
                <a:solidFill>
                  <a:srgbClr val="000000"/>
                </a:solidFill>
              </a:rPr>
              <a:t> routing </a:t>
            </a:r>
            <a:r>
              <a:rPr lang="en-GB" sz="2400" dirty="0" err="1">
                <a:solidFill>
                  <a:srgbClr val="000000"/>
                </a:solidFill>
              </a:rPr>
              <a:t>terdiri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atas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entri-entri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rute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dan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setiap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rute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setidaknya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terdiri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atas</a:t>
            </a:r>
            <a:r>
              <a:rPr lang="en-GB" sz="2400" dirty="0">
                <a:solidFill>
                  <a:srgbClr val="000000"/>
                </a:solidFill>
              </a:rPr>
              <a:t> IP address, </a:t>
            </a:r>
            <a:r>
              <a:rPr lang="en-GB" sz="2400" dirty="0" err="1">
                <a:solidFill>
                  <a:srgbClr val="000000"/>
                </a:solidFill>
              </a:rPr>
              <a:t>tanda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untuk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menunjukan</a:t>
            </a:r>
            <a:r>
              <a:rPr lang="en-GB" sz="2400" dirty="0">
                <a:solidFill>
                  <a:srgbClr val="000000"/>
                </a:solidFill>
              </a:rPr>
              <a:t> routing </a:t>
            </a:r>
            <a:r>
              <a:rPr lang="en-GB" sz="2400" dirty="0" err="1">
                <a:solidFill>
                  <a:srgbClr val="000000"/>
                </a:solidFill>
              </a:rPr>
              <a:t>langsung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atau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tidak</a:t>
            </a:r>
            <a:r>
              <a:rPr lang="en-GB" sz="2400" dirty="0">
                <a:solidFill>
                  <a:srgbClr val="000000"/>
                </a:solidFill>
              </a:rPr>
              <a:t>, </a:t>
            </a:r>
            <a:r>
              <a:rPr lang="en-GB" sz="2400" dirty="0" err="1">
                <a:solidFill>
                  <a:srgbClr val="000000"/>
                </a:solidFill>
              </a:rPr>
              <a:t>alamat</a:t>
            </a:r>
            <a:r>
              <a:rPr lang="en-GB" sz="2400" dirty="0">
                <a:solidFill>
                  <a:srgbClr val="000000"/>
                </a:solidFill>
              </a:rPr>
              <a:t> router </a:t>
            </a:r>
            <a:r>
              <a:rPr lang="en-GB" sz="2400" dirty="0" err="1">
                <a:solidFill>
                  <a:srgbClr val="000000"/>
                </a:solidFill>
              </a:rPr>
              <a:t>dan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nomor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smtClean="0">
                <a:solidFill>
                  <a:srgbClr val="000000"/>
                </a:solidFill>
              </a:rPr>
              <a:t>interface</a:t>
            </a:r>
            <a:endParaRPr lang="en-GB" sz="2400" dirty="0">
              <a:solidFill>
                <a:srgbClr val="000000"/>
              </a:solidFill>
            </a:endParaRPr>
          </a:p>
          <a:p>
            <a:pPr marL="1149350" lvl="2" indent="-234950" defTabSz="914400" eaLnBrk="1" hangingPunct="1">
              <a:buFontTx/>
              <a:buNone/>
            </a:pPr>
            <a:endParaRPr lang="en-US" sz="18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142844" y="571480"/>
            <a:ext cx="634340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Membangun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Tabel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Routing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285750" lvl="1" indent="-285750" defTabSz="914400" eaLnBrk="1" hangingPunct="1">
              <a:buFont typeface="Wingdings" pitchFamily="2" charset="2"/>
              <a:buChar char="§"/>
            </a:pPr>
            <a:r>
              <a:rPr lang="en-US" sz="2400" dirty="0" smtClean="0"/>
              <a:t>Static Routing</a:t>
            </a:r>
          </a:p>
          <a:p>
            <a:pPr marL="506413" lvl="2" indent="-228600" defTabSz="914400" eaLnBrk="1" hangingPunct="1">
              <a:buFont typeface="Wingdings" pitchFamily="2" charset="2"/>
              <a:buChar char="ü"/>
            </a:pPr>
            <a:r>
              <a:rPr lang="en-US" sz="2400" dirty="0" err="1" smtClean="0"/>
              <a:t>Dibangun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definisi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administrator</a:t>
            </a:r>
          </a:p>
          <a:p>
            <a:pPr marL="506413" lvl="2" indent="-228600" defTabSz="914400" eaLnBrk="1" hangingPunct="1">
              <a:buFont typeface="Wingdings" pitchFamily="2" charset="2"/>
              <a:buChar char="ü"/>
            </a:pPr>
            <a:r>
              <a:rPr lang="en-US" sz="2400" dirty="0" smtClean="0"/>
              <a:t>Administrator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cermat</a:t>
            </a:r>
            <a:r>
              <a:rPr lang="en-US" sz="2400" dirty="0" smtClean="0"/>
              <a:t>,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saja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 routing </a:t>
            </a:r>
            <a:r>
              <a:rPr lang="en-US" sz="2400" dirty="0" err="1" smtClean="0"/>
              <a:t>salah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terkoneksi</a:t>
            </a:r>
            <a:endParaRPr lang="en-US" sz="2400" dirty="0"/>
          </a:p>
          <a:p>
            <a:pPr marL="1149350" lvl="2" indent="-234950" defTabSz="914400" eaLnBrk="1" hangingPunct="1">
              <a:buFont typeface="Wingdings" pitchFamily="2" charset="2"/>
              <a:buChar char="§"/>
            </a:pPr>
            <a:endParaRPr lang="en-US" sz="2400" dirty="0" smtClean="0"/>
          </a:p>
          <a:p>
            <a:pPr marL="285750" lvl="1" indent="-285750" defTabSz="914400" eaLnBrk="1" hangingPunct="1">
              <a:buFont typeface="Wingdings" pitchFamily="2" charset="2"/>
              <a:buChar char="§"/>
            </a:pPr>
            <a:r>
              <a:rPr lang="en-US" sz="2400" dirty="0" smtClean="0"/>
              <a:t>Dynamic Routing</a:t>
            </a:r>
          </a:p>
          <a:p>
            <a:pPr marL="450850" lvl="2" indent="-228600" defTabSz="914400" eaLnBrk="1" hangingPunct="1">
              <a:buFont typeface="Wingdings" pitchFamily="2" charset="2"/>
              <a:buChar char="ü"/>
            </a:pP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otomatis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jalur</a:t>
            </a:r>
            <a:r>
              <a:rPr lang="en-US" sz="2400" dirty="0" smtClean="0"/>
              <a:t> </a:t>
            </a:r>
            <a:r>
              <a:rPr lang="en-US" sz="2400" dirty="0" err="1" smtClean="0"/>
              <a:t>routingnya</a:t>
            </a:r>
            <a:r>
              <a:rPr lang="en-US" sz="2400" dirty="0" smtClean="0"/>
              <a:t>,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bertukar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protokol</a:t>
            </a:r>
            <a:r>
              <a:rPr lang="en-US" sz="2400" dirty="0" smtClean="0"/>
              <a:t> </a:t>
            </a:r>
            <a:r>
              <a:rPr lang="en-US" sz="2400" dirty="0" err="1" smtClean="0"/>
              <a:t>tftp</a:t>
            </a:r>
            <a:endParaRPr lang="en-US" sz="2400" dirty="0" smtClean="0"/>
          </a:p>
          <a:p>
            <a:pPr marL="290513" lvl="2" indent="-234950" defTabSz="914400" eaLnBrk="1" hangingPunct="1">
              <a:buFont typeface="Wingdings" pitchFamily="2" charset="2"/>
              <a:buChar char="§"/>
            </a:pPr>
            <a:endParaRPr lang="en-US" sz="2400" dirty="0" smtClean="0"/>
          </a:p>
          <a:p>
            <a:pPr marL="290513" lvl="2" indent="-234950" defTabSz="914400" eaLnBrk="1" hangingPunct="1">
              <a:buFont typeface="Wingdings" pitchFamily="2" charset="2"/>
              <a:buChar char="§"/>
            </a:pPr>
            <a:r>
              <a:rPr lang="en-US" sz="2400" dirty="0" err="1" smtClean="0"/>
              <a:t>Kategori</a:t>
            </a:r>
            <a:r>
              <a:rPr lang="en-US" sz="2400" dirty="0" smtClean="0"/>
              <a:t> </a:t>
            </a:r>
            <a:r>
              <a:rPr lang="en-US" sz="2400" dirty="0" err="1" smtClean="0"/>
              <a:t>algoritma</a:t>
            </a:r>
            <a:r>
              <a:rPr lang="en-US" sz="2400" dirty="0" smtClean="0"/>
              <a:t> </a:t>
            </a:r>
            <a:r>
              <a:rPr lang="en-US" sz="2400" dirty="0" err="1" smtClean="0"/>
              <a:t>dinamik</a:t>
            </a:r>
            <a:r>
              <a:rPr lang="en-US" sz="2400" dirty="0" smtClean="0"/>
              <a:t> :</a:t>
            </a:r>
          </a:p>
          <a:p>
            <a:pPr marL="457200" lvl="3" indent="-234950" defTabSz="914400" eaLnBrk="1" hangingPunct="1">
              <a:buFont typeface="Wingdings" pitchFamily="2" charset="2"/>
              <a:buChar char="ü"/>
            </a:pPr>
            <a:r>
              <a:rPr lang="en-US" sz="2400" dirty="0" smtClean="0"/>
              <a:t>Distance Vector</a:t>
            </a:r>
          </a:p>
          <a:p>
            <a:pPr marL="457200" lvl="3" indent="-234950" defTabSz="914400" eaLnBrk="1" hangingPunct="1">
              <a:buFont typeface="Wingdings" pitchFamily="2" charset="2"/>
              <a:buChar char="ü"/>
            </a:pPr>
            <a:r>
              <a:rPr lang="en-US" sz="2400" dirty="0" smtClean="0"/>
              <a:t>Link State</a:t>
            </a:r>
          </a:p>
          <a:p>
            <a:pPr marL="1149350" lvl="2" indent="-234950" defTabSz="914400" eaLnBrk="1" hangingPunct="1">
              <a:buFontTx/>
              <a:buNone/>
            </a:pPr>
            <a:endParaRPr lang="en-US" sz="18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Free Powerpoint Templates</a:t>
            </a:r>
            <a:endParaRPr lang="fr-FR"/>
          </a:p>
        </p:txBody>
      </p:sp>
      <p:pic>
        <p:nvPicPr>
          <p:cNvPr id="2051" name="Picture 31" descr="ghj rte rtergh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325438" y="188913"/>
            <a:ext cx="8207375" cy="104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>
            <a:spAutoFit/>
          </a:bodyPr>
          <a:lstStyle/>
          <a:p>
            <a:pPr algn="ctr"/>
            <a:r>
              <a:rPr lang="fr-FR" sz="4400" b="1" dirty="0" err="1" smtClean="0">
                <a:solidFill>
                  <a:srgbClr val="039FD0"/>
                </a:solidFill>
                <a:latin typeface="Verdana" pitchFamily="34" charset="0"/>
              </a:rPr>
              <a:t>Static</a:t>
            </a:r>
            <a:r>
              <a:rPr lang="fr-FR" sz="4400" b="1" dirty="0" smtClean="0">
                <a:solidFill>
                  <a:srgbClr val="039FD0"/>
                </a:solidFill>
                <a:latin typeface="Verdana" pitchFamily="34" charset="0"/>
              </a:rPr>
              <a:t> </a:t>
            </a:r>
            <a:r>
              <a:rPr lang="fr-FR" sz="4400" b="1" dirty="0" err="1" smtClean="0">
                <a:solidFill>
                  <a:srgbClr val="039FD0"/>
                </a:solidFill>
                <a:latin typeface="Verdana" pitchFamily="34" charset="0"/>
              </a:rPr>
              <a:t>Routing</a:t>
            </a:r>
            <a:endParaRPr lang="fr-FR" sz="2800" i="1" dirty="0">
              <a:solidFill>
                <a:srgbClr val="039F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48526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Linux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Static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Routing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857364"/>
            <a:ext cx="8429684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142844" y="571480"/>
            <a:ext cx="35686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IP Aliasing (1)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234950" indent="-234950">
              <a:lnSpc>
                <a:spcPct val="90000"/>
              </a:lnSpc>
              <a:buFont typeface="Wingdings" pitchFamily="2" charset="2"/>
              <a:buChar char="§"/>
            </a:pPr>
            <a:r>
              <a:rPr lang="da-DK" sz="2400" i="1" dirty="0" smtClean="0"/>
              <a:t>IP Aliasing</a:t>
            </a:r>
            <a:r>
              <a:rPr lang="da-DK" sz="2400" dirty="0" smtClean="0"/>
              <a:t> adalah adalah </a:t>
            </a:r>
            <a:r>
              <a:rPr lang="da-DK" sz="2400" i="1" dirty="0" smtClean="0"/>
              <a:t>mapping single MAC Address</a:t>
            </a:r>
            <a:r>
              <a:rPr lang="da-DK" sz="2400" dirty="0" smtClean="0"/>
              <a:t> untuk </a:t>
            </a:r>
            <a:r>
              <a:rPr lang="da-DK" sz="2400" i="1" dirty="0" smtClean="0"/>
              <a:t>multiple IP</a:t>
            </a:r>
            <a:r>
              <a:rPr lang="da-DK" sz="2400" dirty="0" smtClean="0"/>
              <a:t> </a:t>
            </a:r>
            <a:r>
              <a:rPr lang="da-DK" sz="2400" i="1" dirty="0" smtClean="0"/>
              <a:t>address</a:t>
            </a:r>
            <a:r>
              <a:rPr lang="da-DK" sz="2400" dirty="0" smtClean="0"/>
              <a:t>, satu NIC bisa diberi nomor IP lebih dari satu</a:t>
            </a:r>
            <a:r>
              <a:rPr lang="en-US" sz="2400" dirty="0" smtClean="0"/>
              <a:t> </a:t>
            </a:r>
          </a:p>
          <a:p>
            <a:pPr marL="234950" lvl="2" indent="-234950" defTabSz="914400" eaLnBrk="1" hangingPunct="1">
              <a:buFont typeface="Wingdings" pitchFamily="2" charset="2"/>
              <a:buChar char="§"/>
            </a:pPr>
            <a:endParaRPr lang="en-US" sz="2400" dirty="0" smtClean="0"/>
          </a:p>
          <a:p>
            <a:pPr marL="234950" indent="-234950">
              <a:lnSpc>
                <a:spcPct val="90000"/>
              </a:lnSpc>
              <a:buFont typeface="Wingdings" pitchFamily="2" charset="2"/>
              <a:buChar char="§"/>
            </a:pPr>
            <a:r>
              <a:rPr lang="sv-SE" sz="2400" dirty="0" smtClean="0"/>
              <a:t>Dengan 1 NIC bisa menghubungkan 2 subnet yang berbeda</a:t>
            </a:r>
          </a:p>
          <a:p>
            <a:pPr marL="234950" indent="-234950">
              <a:lnSpc>
                <a:spcPct val="90000"/>
              </a:lnSpc>
              <a:buFont typeface="Wingdings" pitchFamily="2" charset="2"/>
              <a:buChar char="§"/>
            </a:pPr>
            <a:endParaRPr lang="sv-SE" sz="2400" dirty="0" smtClean="0"/>
          </a:p>
          <a:p>
            <a:pPr marL="234950" lvl="2" indent="-234950">
              <a:buFont typeface="Wingdings" pitchFamily="2" charset="2"/>
              <a:buChar char="§"/>
            </a:pPr>
            <a:r>
              <a:rPr lang="sv-SE" sz="2400" dirty="0" smtClean="0"/>
              <a:t>Dengan 2 NIC bisa menghubungkan 3 subnet yang berbeda</a:t>
            </a:r>
            <a:r>
              <a:rPr lang="en-US" sz="2400" dirty="0" smtClean="0"/>
              <a:t> </a:t>
            </a:r>
          </a:p>
          <a:p>
            <a:pPr marL="1149350" lvl="2" indent="-234950" defTabSz="914400" eaLnBrk="1" hangingPunct="1">
              <a:buFontTx/>
              <a:buNone/>
            </a:pPr>
            <a:endParaRPr lang="en-US" sz="18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142844" y="571480"/>
            <a:ext cx="35686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IP Aliasing (2)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57158" y="1857364"/>
            <a:ext cx="8358246" cy="4500594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142844" y="571480"/>
            <a:ext cx="60131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Cara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Kerja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Static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Routing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571612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 defTabSz="914400">
              <a:buFont typeface="Wingdings" pitchFamily="2" charset="2"/>
              <a:buChar char="§"/>
            </a:pPr>
            <a:r>
              <a:rPr lang="en-US" sz="2400" dirty="0" err="1" smtClean="0"/>
              <a:t>Setiap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diperkenalkan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belum</a:t>
            </a:r>
            <a:r>
              <a:rPr lang="en-US" sz="2400" dirty="0" smtClean="0"/>
              <a:t> </a:t>
            </a:r>
            <a:r>
              <a:rPr lang="en-US" sz="2400" dirty="0" err="1" smtClean="0"/>
              <a:t>dikenal</a:t>
            </a:r>
            <a:endParaRPr lang="en-US" sz="2400" dirty="0" smtClean="0"/>
          </a:p>
          <a:p>
            <a:pPr marL="1149350" lvl="2" indent="-234950" defTabSz="914400" eaLnBrk="1" hangingPunct="1"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/>
              <a:t>A</a:t>
            </a:r>
            <a:r>
              <a:rPr lang="en-US" sz="2400" dirty="0" smtClean="0"/>
              <a:t>dministrator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setting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manual </a:t>
            </a:r>
            <a:r>
              <a:rPr lang="en-US" sz="2400" dirty="0" err="1" smtClean="0"/>
              <a:t>supaya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diluar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dia</a:t>
            </a:r>
            <a:endParaRPr lang="en-US" sz="2400" dirty="0" smtClean="0"/>
          </a:p>
          <a:p>
            <a:pPr marL="342900" indent="-342900">
              <a:lnSpc>
                <a:spcPct val="85000"/>
              </a:lnSpc>
            </a:pPr>
            <a:endParaRPr lang="en-US" sz="2000" dirty="0"/>
          </a:p>
          <a:p>
            <a:pPr marL="342900" indent="-342900">
              <a:lnSpc>
                <a:spcPct val="85000"/>
              </a:lnSpc>
            </a:pPr>
            <a:endParaRPr lang="en-US" sz="20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684338" y="3762374"/>
            <a:ext cx="5662612" cy="952509"/>
          </a:xfrm>
          <a:prstGeom prst="rect">
            <a:avLst/>
          </a:prstGeom>
          <a:noFill/>
          <a:ln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99025"/>
            <a:ext cx="8143900" cy="1958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Free Powerpoint Templates</a:t>
            </a:r>
            <a:endParaRPr lang="fr-FR"/>
          </a:p>
        </p:txBody>
      </p:sp>
      <p:pic>
        <p:nvPicPr>
          <p:cNvPr id="2051" name="Picture 31" descr="ghj rte rtergh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325438" y="188913"/>
            <a:ext cx="8207375" cy="104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>
            <a:spAutoFit/>
          </a:bodyPr>
          <a:lstStyle/>
          <a:p>
            <a:pPr algn="ctr"/>
            <a:r>
              <a:rPr lang="fr-FR" sz="4400" b="1" dirty="0" err="1" smtClean="0">
                <a:solidFill>
                  <a:srgbClr val="039FD0"/>
                </a:solidFill>
                <a:latin typeface="Verdana" pitchFamily="34" charset="0"/>
              </a:rPr>
              <a:t>Dynamic</a:t>
            </a:r>
            <a:r>
              <a:rPr lang="fr-FR" sz="4400" b="1" dirty="0" smtClean="0">
                <a:solidFill>
                  <a:srgbClr val="039FD0"/>
                </a:solidFill>
                <a:latin typeface="Verdana" pitchFamily="34" charset="0"/>
              </a:rPr>
              <a:t> </a:t>
            </a:r>
            <a:r>
              <a:rPr lang="fr-FR" sz="4400" b="1" dirty="0" err="1" smtClean="0">
                <a:solidFill>
                  <a:srgbClr val="039FD0"/>
                </a:solidFill>
                <a:latin typeface="Verdana" pitchFamily="34" charset="0"/>
              </a:rPr>
              <a:t>Routing</a:t>
            </a:r>
            <a:endParaRPr lang="fr-FR" sz="2800" i="1" dirty="0">
              <a:solidFill>
                <a:srgbClr val="039F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0" y="357166"/>
            <a:ext cx="595387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Konsep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Dynamic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Routing</a:t>
            </a:r>
            <a:endParaRPr lang="fr-FR" sz="3200" b="1" u="sng" dirty="0" smtClean="0">
              <a:solidFill>
                <a:schemeClr val="bg1"/>
              </a:solidFill>
              <a:latin typeface="Verdana" pitchFamily="34" charset="0"/>
            </a:endParaRPr>
          </a:p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(1)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lvl="1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otomatis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membangun</a:t>
            </a:r>
            <a:r>
              <a:rPr lang="en-US" sz="2400" dirty="0" smtClean="0"/>
              <a:t> </a:t>
            </a:r>
            <a:r>
              <a:rPr lang="en-US" sz="2400" dirty="0" err="1" smtClean="0"/>
              <a:t>jalur</a:t>
            </a:r>
            <a:r>
              <a:rPr lang="en-US" sz="2400" dirty="0" smtClean="0"/>
              <a:t> </a:t>
            </a:r>
            <a:r>
              <a:rPr lang="en-US" sz="2400" dirty="0" err="1" smtClean="0"/>
              <a:t>routingnya</a:t>
            </a:r>
            <a:r>
              <a:rPr lang="en-US" sz="2400" dirty="0" smtClean="0"/>
              <a:t>,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bertukar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router</a:t>
            </a:r>
          </a:p>
          <a:p>
            <a:pPr marL="342900" lvl="1" indent="-342900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/>
          </a:p>
          <a:p>
            <a:pPr marL="342900" lvl="1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GB" sz="2400" dirty="0" err="1">
                <a:solidFill>
                  <a:srgbClr val="000000"/>
                </a:solidFill>
              </a:rPr>
              <a:t>Protokol</a:t>
            </a:r>
            <a:r>
              <a:rPr lang="en-GB" sz="2400" dirty="0">
                <a:solidFill>
                  <a:srgbClr val="000000"/>
                </a:solidFill>
              </a:rPr>
              <a:t> routing </a:t>
            </a:r>
            <a:r>
              <a:rPr lang="en-GB" sz="2400" dirty="0" err="1">
                <a:solidFill>
                  <a:srgbClr val="000000"/>
                </a:solidFill>
              </a:rPr>
              <a:t>mengatur</a:t>
            </a:r>
            <a:r>
              <a:rPr lang="en-GB" sz="2400" dirty="0">
                <a:solidFill>
                  <a:srgbClr val="000000"/>
                </a:solidFill>
              </a:rPr>
              <a:t> router-router </a:t>
            </a:r>
            <a:r>
              <a:rPr lang="en-GB" sz="2400" dirty="0" err="1">
                <a:solidFill>
                  <a:srgbClr val="000000"/>
                </a:solidFill>
              </a:rPr>
              <a:t>sehingga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dapat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berkomunikasi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satu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dengan</a:t>
            </a:r>
            <a:r>
              <a:rPr lang="en-GB" sz="2400" dirty="0">
                <a:solidFill>
                  <a:srgbClr val="000000"/>
                </a:solidFill>
              </a:rPr>
              <a:t> yang lain </a:t>
            </a:r>
            <a:r>
              <a:rPr lang="en-GB" sz="2400" dirty="0" err="1">
                <a:solidFill>
                  <a:srgbClr val="000000"/>
                </a:solidFill>
              </a:rPr>
              <a:t>dan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saling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memberikan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informasi</a:t>
            </a:r>
            <a:r>
              <a:rPr lang="en-GB" sz="2400" dirty="0">
                <a:solidFill>
                  <a:srgbClr val="000000"/>
                </a:solidFill>
              </a:rPr>
              <a:t> routing yang routing yang </a:t>
            </a:r>
            <a:r>
              <a:rPr lang="en-GB" sz="2400" dirty="0" err="1">
                <a:solidFill>
                  <a:srgbClr val="000000"/>
                </a:solidFill>
              </a:rPr>
              <a:t>dapat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mengubah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isi</a:t>
            </a:r>
            <a:r>
              <a:rPr lang="en-GB" sz="2400" dirty="0">
                <a:solidFill>
                  <a:srgbClr val="000000"/>
                </a:solidFill>
              </a:rPr>
              <a:t> forwarding table, </a:t>
            </a:r>
            <a:r>
              <a:rPr lang="en-GB" sz="2400" dirty="0" err="1">
                <a:solidFill>
                  <a:srgbClr val="000000"/>
                </a:solidFill>
              </a:rPr>
              <a:t>tergantung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keadaan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 smtClean="0">
                <a:solidFill>
                  <a:srgbClr val="000000"/>
                </a:solidFill>
              </a:rPr>
              <a:t>jaringannya</a:t>
            </a:r>
            <a:endParaRPr lang="en-GB" sz="2400" dirty="0" smtClean="0">
              <a:solidFill>
                <a:srgbClr val="000000"/>
              </a:solidFill>
            </a:endParaRPr>
          </a:p>
          <a:p>
            <a:pPr marL="342900" lvl="1" indent="-342900">
              <a:lnSpc>
                <a:spcPct val="85000"/>
              </a:lnSpc>
              <a:buFont typeface="Wingdings" pitchFamily="2" charset="2"/>
              <a:buChar char="§"/>
            </a:pPr>
            <a:endParaRPr lang="en-GB" sz="2400" dirty="0">
              <a:solidFill>
                <a:srgbClr val="000000"/>
              </a:solidFill>
            </a:endParaRPr>
          </a:p>
          <a:p>
            <a:pPr marL="342900" lvl="1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GB" sz="2400" dirty="0" err="1">
                <a:solidFill>
                  <a:srgbClr val="000000"/>
                </a:solidFill>
              </a:rPr>
              <a:t>Dengan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cara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ini</a:t>
            </a:r>
            <a:r>
              <a:rPr lang="en-GB" sz="2400" dirty="0">
                <a:solidFill>
                  <a:srgbClr val="000000"/>
                </a:solidFill>
              </a:rPr>
              <a:t>, router-router </a:t>
            </a:r>
            <a:r>
              <a:rPr lang="en-GB" sz="2400" dirty="0" err="1">
                <a:solidFill>
                  <a:srgbClr val="000000"/>
                </a:solidFill>
              </a:rPr>
              <a:t>mengetahui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keadaan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jaringan</a:t>
            </a:r>
            <a:r>
              <a:rPr lang="en-GB" sz="2400" dirty="0">
                <a:solidFill>
                  <a:srgbClr val="000000"/>
                </a:solidFill>
              </a:rPr>
              <a:t> yang </a:t>
            </a:r>
            <a:r>
              <a:rPr lang="en-GB" sz="2400" dirty="0" err="1">
                <a:solidFill>
                  <a:srgbClr val="000000"/>
                </a:solidFill>
              </a:rPr>
              <a:t>terakhir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dan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mampu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meneruskan</a:t>
            </a:r>
            <a:r>
              <a:rPr lang="en-GB" sz="2400" dirty="0">
                <a:solidFill>
                  <a:srgbClr val="000000"/>
                </a:solidFill>
              </a:rPr>
              <a:t> datagram </a:t>
            </a:r>
            <a:r>
              <a:rPr lang="en-GB" sz="2400" dirty="0" err="1">
                <a:solidFill>
                  <a:srgbClr val="000000"/>
                </a:solidFill>
              </a:rPr>
              <a:t>ke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arah</a:t>
            </a:r>
            <a:r>
              <a:rPr lang="en-GB" sz="2400" dirty="0">
                <a:solidFill>
                  <a:srgbClr val="000000"/>
                </a:solidFill>
              </a:rPr>
              <a:t> yang </a:t>
            </a:r>
            <a:r>
              <a:rPr lang="en-GB" sz="2400" dirty="0" err="1" smtClean="0">
                <a:solidFill>
                  <a:srgbClr val="000000"/>
                </a:solidFill>
              </a:rPr>
              <a:t>benar</a:t>
            </a:r>
            <a:endParaRPr lang="en-GB" sz="2400" dirty="0">
              <a:solidFill>
                <a:srgbClr val="000000"/>
              </a:solidFill>
            </a:endParaRPr>
          </a:p>
          <a:p>
            <a:pPr marL="342900" lvl="1" indent="-342900">
              <a:lnSpc>
                <a:spcPct val="85000"/>
              </a:lnSpc>
            </a:pPr>
            <a:endParaRPr lang="en-US" sz="2400" dirty="0" smtClean="0"/>
          </a:p>
          <a:p>
            <a:pPr marL="342900" lvl="1" indent="-342900">
              <a:lnSpc>
                <a:spcPct val="85000"/>
              </a:lnSpc>
            </a:pPr>
            <a:endParaRPr lang="en-US" sz="24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25683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Pengantar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prinsipnya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mengkomunikasikan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butuh</a:t>
            </a:r>
            <a:r>
              <a:rPr lang="en-US" sz="2400" dirty="0" smtClean="0"/>
              <a:t> </a:t>
            </a:r>
            <a:r>
              <a:rPr lang="en-US" sz="2400" dirty="0" err="1" smtClean="0"/>
              <a:t>peralatan</a:t>
            </a:r>
            <a:r>
              <a:rPr lang="en-US" sz="2400" dirty="0" smtClean="0"/>
              <a:t> </a:t>
            </a:r>
            <a:r>
              <a:rPr lang="en-US" sz="2400" dirty="0" err="1" smtClean="0"/>
              <a:t>tambahan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Router</a:t>
            </a:r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smtClean="0"/>
              <a:t>Router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Routing yang </a:t>
            </a:r>
            <a:r>
              <a:rPr lang="en-US" sz="2400" dirty="0" err="1" smtClean="0"/>
              <a:t>bertanggung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membawa</a:t>
            </a:r>
            <a:r>
              <a:rPr lang="en-US" sz="2400" dirty="0" smtClean="0"/>
              <a:t> data </a:t>
            </a:r>
            <a:r>
              <a:rPr lang="en-US" sz="2400" dirty="0" err="1" smtClean="0"/>
              <a:t>melewati</a:t>
            </a:r>
            <a:r>
              <a:rPr lang="en-US" sz="2400" dirty="0" smtClean="0"/>
              <a:t> </a:t>
            </a:r>
            <a:r>
              <a:rPr lang="en-US" sz="2400" dirty="0" err="1" smtClean="0"/>
              <a:t>sekumpulan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memilih</a:t>
            </a:r>
            <a:r>
              <a:rPr lang="en-US" sz="2400" dirty="0" smtClean="0"/>
              <a:t> </a:t>
            </a:r>
            <a:r>
              <a:rPr lang="en-US" sz="2400" dirty="0" err="1" smtClean="0"/>
              <a:t>jalur</a:t>
            </a:r>
            <a:r>
              <a:rPr lang="en-US" sz="2400" dirty="0" smtClean="0"/>
              <a:t> </a:t>
            </a:r>
            <a:r>
              <a:rPr lang="en-US" sz="2400" dirty="0" err="1" smtClean="0"/>
              <a:t>terbaik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dilewati</a:t>
            </a:r>
            <a:r>
              <a:rPr lang="en-US" sz="2400" dirty="0" smtClean="0"/>
              <a:t> data</a:t>
            </a:r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0" y="357166"/>
            <a:ext cx="595387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Konsep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Dynamic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Routing</a:t>
            </a:r>
            <a:endParaRPr lang="fr-FR" sz="3200" b="1" u="sng" dirty="0" smtClean="0">
              <a:solidFill>
                <a:schemeClr val="bg1"/>
              </a:solidFill>
              <a:latin typeface="Verdana" pitchFamily="34" charset="0"/>
            </a:endParaRPr>
          </a:p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(2)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0" y="1762125"/>
          <a:ext cx="9144000" cy="5095875"/>
        </p:xfrm>
        <a:graphic>
          <a:graphicData uri="http://schemas.openxmlformats.org/presentationml/2006/ole">
            <p:oleObj spid="_x0000_s9218" name="Bitmap Image" r:id="rId3" imgW="5695238" imgH="4095238" progId="Paint.Pictur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0" y="571480"/>
            <a:ext cx="38218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Distance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Vector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Router </a:t>
            </a: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router yang </a:t>
            </a:r>
            <a:r>
              <a:rPr lang="en-US" sz="2400" dirty="0" err="1" smtClean="0"/>
              <a:t>berhubungan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dgn</a:t>
            </a:r>
            <a:r>
              <a:rPr lang="en-US" sz="2400" dirty="0" smtClean="0"/>
              <a:t> </a:t>
            </a:r>
            <a:r>
              <a:rPr lang="en-US" sz="2400" dirty="0" err="1" smtClean="0"/>
              <a:t>dia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keadaan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tersebut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/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tetangga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mengolah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 routing</a:t>
            </a:r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/>
              <a:t>Informasi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jarak</a:t>
            </a:r>
            <a:r>
              <a:rPr lang="en-US" sz="2400" dirty="0" smtClean="0"/>
              <a:t>/hop yang </a:t>
            </a:r>
            <a:r>
              <a:rPr lang="en-US" sz="2400" dirty="0" err="1" smtClean="0"/>
              <a:t>dipakai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90000"/>
              </a:lnSpc>
            </a:pPr>
            <a:endParaRPr lang="en-US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0" y="571480"/>
            <a:ext cx="494398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Tipe Distance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Vector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RIP (Routing Information Protocol)</a:t>
            </a:r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IGRP (Interior Gateway Routing Protocol)</a:t>
            </a:r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EIGRP (Enhanced Interior Gateway Routing Protocol)</a:t>
            </a:r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BGP (Border Gateway Protocol)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0" y="571480"/>
            <a:ext cx="63834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Cara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Kerja</a:t>
            </a:r>
            <a:r>
              <a:rPr lang="fr-FR" sz="3200" b="1" u="sng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Distance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Vector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 defTabSz="914400">
              <a:buFont typeface="Wingdings" pitchFamily="2" charset="2"/>
              <a:buChar char="§"/>
            </a:pPr>
            <a:r>
              <a:rPr lang="en-US" sz="2400" dirty="0" smtClean="0"/>
              <a:t>Administrator </a:t>
            </a:r>
            <a:r>
              <a:rPr lang="en-US" sz="2400" dirty="0" err="1" smtClean="0"/>
              <a:t>memasukan</a:t>
            </a:r>
            <a:r>
              <a:rPr lang="en-US" sz="2400" dirty="0" smtClean="0"/>
              <a:t> network address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dituju</a:t>
            </a:r>
            <a:endParaRPr lang="en-US" sz="2400" dirty="0"/>
          </a:p>
          <a:p>
            <a:pPr marL="342900" indent="-342900" defTabSz="914400"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 defTabSz="914400">
              <a:buFont typeface="Wingdings" pitchFamily="2" charset="2"/>
              <a:buChar char="§"/>
            </a:pPr>
            <a:r>
              <a:rPr lang="en-US" sz="2400" dirty="0" smtClean="0"/>
              <a:t>Routing Table </a:t>
            </a:r>
            <a:r>
              <a:rPr lang="en-US" sz="2400" dirty="0" err="1" smtClean="0"/>
              <a:t>terbentuk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otomatis</a:t>
            </a:r>
            <a:r>
              <a:rPr lang="en-US" sz="2400" dirty="0" smtClean="0"/>
              <a:t>.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menukar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90000"/>
              </a:lnSpc>
            </a:pPr>
            <a:endParaRPr lang="en-US" dirty="0" smtClean="0"/>
          </a:p>
          <a:p>
            <a:pPr marL="342900" indent="-342900">
              <a:lnSpc>
                <a:spcPct val="90000"/>
              </a:lnSpc>
            </a:pPr>
            <a:endParaRPr lang="en-US" dirty="0"/>
          </a:p>
          <a:p>
            <a:pPr marL="342900" indent="-342900">
              <a:lnSpc>
                <a:spcPct val="90000"/>
              </a:lnSpc>
            </a:pPr>
            <a:endParaRPr lang="en-US" dirty="0" smtClean="0"/>
          </a:p>
          <a:p>
            <a:pPr marL="342900" indent="-342900" defTabSz="914400" eaLnBrk="1" hangingPunct="1">
              <a:lnSpc>
                <a:spcPct val="90000"/>
              </a:lnSpc>
            </a:pPr>
            <a:endParaRPr lang="en-US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0" y="571480"/>
            <a:ext cx="63834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Cara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Kerja</a:t>
            </a:r>
            <a:r>
              <a:rPr lang="fr-FR" sz="3200" b="1" u="sng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Distance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Vector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785918" y="2000240"/>
            <a:ext cx="5662612" cy="1643074"/>
          </a:xfrm>
          <a:prstGeom prst="rect">
            <a:avLst/>
          </a:prstGeom>
          <a:noFill/>
          <a:ln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143380"/>
            <a:ext cx="8358246" cy="1958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0" y="571480"/>
            <a:ext cx="25090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Link State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6075" indent="-346075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Prinsipnya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kenal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router </a:t>
            </a:r>
          </a:p>
          <a:p>
            <a:pPr marL="346075" indent="-346075">
              <a:lnSpc>
                <a:spcPct val="90000"/>
              </a:lnSpc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autonomous </a:t>
            </a:r>
            <a:r>
              <a:rPr lang="en-US" sz="2400" dirty="0" err="1" smtClean="0"/>
              <a:t>sistem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/>
              <a:t>Semua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bertukar</a:t>
            </a:r>
            <a:r>
              <a:rPr lang="en-US" sz="2400" dirty="0" smtClean="0"/>
              <a:t> </a:t>
            </a:r>
            <a:r>
              <a:rPr lang="en-US" sz="2400" dirty="0" err="1" smtClean="0"/>
              <a:t>infomasi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/>
              <a:t>Setiap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menghitung</a:t>
            </a:r>
            <a:r>
              <a:rPr lang="en-US" sz="2400" dirty="0" smtClean="0"/>
              <a:t> </a:t>
            </a:r>
            <a:r>
              <a:rPr lang="en-US" sz="2400" dirty="0" err="1" smtClean="0"/>
              <a:t>jarak</a:t>
            </a:r>
            <a:r>
              <a:rPr lang="en-US" sz="2400" dirty="0" smtClean="0"/>
              <a:t> </a:t>
            </a:r>
            <a:r>
              <a:rPr lang="en-US" sz="2400" dirty="0" err="1" smtClean="0"/>
              <a:t>terpendek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router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/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/>
              <a:t>Tipe</a:t>
            </a:r>
            <a:r>
              <a:rPr lang="en-US" sz="2400" dirty="0" smtClean="0"/>
              <a:t> Link State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OSPF (Open Shortest Path First)</a:t>
            </a:r>
          </a:p>
          <a:p>
            <a:pPr marL="342900" indent="-342900">
              <a:lnSpc>
                <a:spcPct val="90000"/>
              </a:lnSpc>
            </a:pPr>
            <a:endParaRPr lang="en-US" dirty="0" smtClean="0"/>
          </a:p>
          <a:p>
            <a:pPr marL="342900" indent="-342900">
              <a:lnSpc>
                <a:spcPct val="90000"/>
              </a:lnSpc>
            </a:pPr>
            <a:endParaRPr lang="en-US" dirty="0"/>
          </a:p>
          <a:p>
            <a:pPr marL="342900" indent="-342900">
              <a:lnSpc>
                <a:spcPct val="90000"/>
              </a:lnSpc>
            </a:pPr>
            <a:endParaRPr lang="en-US" dirty="0" smtClean="0"/>
          </a:p>
          <a:p>
            <a:pPr marL="342900" indent="-342900" defTabSz="914400" eaLnBrk="1" hangingPunct="1">
              <a:lnSpc>
                <a:spcPct val="90000"/>
              </a:lnSpc>
            </a:pPr>
            <a:endParaRPr lang="en-US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0" y="571480"/>
            <a:ext cx="50706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Cara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Kerja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Link State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  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jalur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metric, yang  </a:t>
            </a:r>
            <a:r>
              <a:rPr lang="en-US" sz="2400" dirty="0" err="1" smtClean="0"/>
              <a:t>menunjukkan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/>
              <a:t>Semakin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semakin</a:t>
            </a:r>
            <a:r>
              <a:rPr lang="en-US" sz="2400" dirty="0" smtClean="0"/>
              <a:t> </a:t>
            </a:r>
            <a:r>
              <a:rPr lang="en-US" sz="2400" dirty="0" err="1" smtClean="0"/>
              <a:t>bagus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/>
              <a:t>Setiap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tree router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endParaRPr lang="en-US" sz="2400" dirty="0" smtClean="0"/>
          </a:p>
          <a:p>
            <a:pPr marL="342900" indent="-342900">
              <a:lnSpc>
                <a:spcPct val="90000"/>
              </a:lnSpc>
            </a:pPr>
            <a:endParaRPr lang="en-US" dirty="0"/>
          </a:p>
          <a:p>
            <a:pPr marL="342900" indent="-342900" defTabSz="914400" eaLnBrk="1" hangingPunct="1">
              <a:lnSpc>
                <a:spcPct val="90000"/>
              </a:lnSpc>
            </a:pPr>
            <a:endParaRPr lang="en-US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3000364" y="3857628"/>
            <a:ext cx="5929354" cy="3000372"/>
            <a:chOff x="480" y="1584"/>
            <a:chExt cx="3639" cy="2199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864" y="1920"/>
              <a:ext cx="336" cy="336"/>
              <a:chOff x="864" y="1920"/>
              <a:chExt cx="336" cy="336"/>
            </a:xfrm>
          </p:grpSpPr>
          <p:sp>
            <p:nvSpPr>
              <p:cNvPr id="41" name="Oval 6"/>
              <p:cNvSpPr>
                <a:spLocks noChangeArrowheads="1"/>
              </p:cNvSpPr>
              <p:nvPr/>
            </p:nvSpPr>
            <p:spPr bwMode="auto">
              <a:xfrm>
                <a:off x="864" y="1920"/>
                <a:ext cx="33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Line 7"/>
              <p:cNvSpPr>
                <a:spLocks noChangeShapeType="1"/>
              </p:cNvSpPr>
              <p:nvPr/>
            </p:nvSpPr>
            <p:spPr bwMode="auto">
              <a:xfrm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8"/>
              <p:cNvSpPr>
                <a:spLocks noChangeShapeType="1"/>
              </p:cNvSpPr>
              <p:nvPr/>
            </p:nvSpPr>
            <p:spPr bwMode="auto">
              <a:xfrm flipV="1"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2304" y="1920"/>
              <a:ext cx="336" cy="336"/>
              <a:chOff x="864" y="1920"/>
              <a:chExt cx="336" cy="336"/>
            </a:xfrm>
          </p:grpSpPr>
          <p:sp>
            <p:nvSpPr>
              <p:cNvPr id="38" name="Oval 10"/>
              <p:cNvSpPr>
                <a:spLocks noChangeArrowheads="1"/>
              </p:cNvSpPr>
              <p:nvPr/>
            </p:nvSpPr>
            <p:spPr bwMode="auto">
              <a:xfrm>
                <a:off x="864" y="1920"/>
                <a:ext cx="33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11"/>
              <p:cNvSpPr>
                <a:spLocks noChangeShapeType="1"/>
              </p:cNvSpPr>
              <p:nvPr/>
            </p:nvSpPr>
            <p:spPr bwMode="auto">
              <a:xfrm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12"/>
              <p:cNvSpPr>
                <a:spLocks noChangeShapeType="1"/>
              </p:cNvSpPr>
              <p:nvPr/>
            </p:nvSpPr>
            <p:spPr bwMode="auto">
              <a:xfrm flipV="1"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864" y="3168"/>
              <a:ext cx="336" cy="336"/>
              <a:chOff x="864" y="1920"/>
              <a:chExt cx="336" cy="336"/>
            </a:xfrm>
          </p:grpSpPr>
          <p:sp>
            <p:nvSpPr>
              <p:cNvPr id="35" name="Oval 14"/>
              <p:cNvSpPr>
                <a:spLocks noChangeArrowheads="1"/>
              </p:cNvSpPr>
              <p:nvPr/>
            </p:nvSpPr>
            <p:spPr bwMode="auto">
              <a:xfrm>
                <a:off x="864" y="1920"/>
                <a:ext cx="33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Line 15"/>
              <p:cNvSpPr>
                <a:spLocks noChangeShapeType="1"/>
              </p:cNvSpPr>
              <p:nvPr/>
            </p:nvSpPr>
            <p:spPr bwMode="auto">
              <a:xfrm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16"/>
              <p:cNvSpPr>
                <a:spLocks noChangeShapeType="1"/>
              </p:cNvSpPr>
              <p:nvPr/>
            </p:nvSpPr>
            <p:spPr bwMode="auto">
              <a:xfrm flipV="1"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17"/>
            <p:cNvGrpSpPr>
              <a:grpSpLocks/>
            </p:cNvGrpSpPr>
            <p:nvPr/>
          </p:nvGrpSpPr>
          <p:grpSpPr bwMode="auto">
            <a:xfrm>
              <a:off x="2352" y="3168"/>
              <a:ext cx="336" cy="336"/>
              <a:chOff x="864" y="1920"/>
              <a:chExt cx="336" cy="336"/>
            </a:xfrm>
          </p:grpSpPr>
          <p:sp>
            <p:nvSpPr>
              <p:cNvPr id="32" name="Oval 18"/>
              <p:cNvSpPr>
                <a:spLocks noChangeArrowheads="1"/>
              </p:cNvSpPr>
              <p:nvPr/>
            </p:nvSpPr>
            <p:spPr bwMode="auto">
              <a:xfrm>
                <a:off x="864" y="1920"/>
                <a:ext cx="33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19"/>
              <p:cNvSpPr>
                <a:spLocks noChangeShapeType="1"/>
              </p:cNvSpPr>
              <p:nvPr/>
            </p:nvSpPr>
            <p:spPr bwMode="auto">
              <a:xfrm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20"/>
              <p:cNvSpPr>
                <a:spLocks noChangeShapeType="1"/>
              </p:cNvSpPr>
              <p:nvPr/>
            </p:nvSpPr>
            <p:spPr bwMode="auto">
              <a:xfrm flipV="1"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3600" y="1872"/>
              <a:ext cx="336" cy="336"/>
              <a:chOff x="864" y="1920"/>
              <a:chExt cx="336" cy="336"/>
            </a:xfrm>
          </p:grpSpPr>
          <p:sp>
            <p:nvSpPr>
              <p:cNvPr id="29" name="Oval 22"/>
              <p:cNvSpPr>
                <a:spLocks noChangeArrowheads="1"/>
              </p:cNvSpPr>
              <p:nvPr/>
            </p:nvSpPr>
            <p:spPr bwMode="auto">
              <a:xfrm>
                <a:off x="864" y="1920"/>
                <a:ext cx="33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Line 23"/>
              <p:cNvSpPr>
                <a:spLocks noChangeShapeType="1"/>
              </p:cNvSpPr>
              <p:nvPr/>
            </p:nvSpPr>
            <p:spPr bwMode="auto">
              <a:xfrm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24"/>
              <p:cNvSpPr>
                <a:spLocks noChangeShapeType="1"/>
              </p:cNvSpPr>
              <p:nvPr/>
            </p:nvSpPr>
            <p:spPr bwMode="auto">
              <a:xfrm flipV="1">
                <a:off x="912" y="196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" name="Line 25"/>
            <p:cNvSpPr>
              <a:spLocks noChangeShapeType="1"/>
            </p:cNvSpPr>
            <p:nvPr/>
          </p:nvSpPr>
          <p:spPr bwMode="auto">
            <a:xfrm>
              <a:off x="1008" y="2256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6"/>
            <p:cNvSpPr>
              <a:spLocks noChangeShapeType="1"/>
            </p:cNvSpPr>
            <p:nvPr/>
          </p:nvSpPr>
          <p:spPr bwMode="auto">
            <a:xfrm>
              <a:off x="1200" y="2064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27"/>
            <p:cNvSpPr>
              <a:spLocks noChangeShapeType="1"/>
            </p:cNvSpPr>
            <p:nvPr/>
          </p:nvSpPr>
          <p:spPr bwMode="auto">
            <a:xfrm>
              <a:off x="2640" y="2064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28"/>
            <p:cNvSpPr>
              <a:spLocks noChangeShapeType="1"/>
            </p:cNvSpPr>
            <p:nvPr/>
          </p:nvSpPr>
          <p:spPr bwMode="auto">
            <a:xfrm>
              <a:off x="1200" y="336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29"/>
            <p:cNvSpPr>
              <a:spLocks noChangeShapeType="1"/>
            </p:cNvSpPr>
            <p:nvPr/>
          </p:nvSpPr>
          <p:spPr bwMode="auto">
            <a:xfrm flipH="1" flipV="1">
              <a:off x="2496" y="2256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30"/>
            <p:cNvSpPr>
              <a:spLocks noChangeShapeType="1"/>
            </p:cNvSpPr>
            <p:nvPr/>
          </p:nvSpPr>
          <p:spPr bwMode="auto">
            <a:xfrm flipV="1">
              <a:off x="1152" y="2208"/>
              <a:ext cx="120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31"/>
            <p:cNvSpPr>
              <a:spLocks noChangeShapeType="1"/>
            </p:cNvSpPr>
            <p:nvPr/>
          </p:nvSpPr>
          <p:spPr bwMode="auto">
            <a:xfrm flipV="1">
              <a:off x="2688" y="2160"/>
              <a:ext cx="1008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32"/>
            <p:cNvSpPr txBox="1">
              <a:spLocks noChangeArrowheads="1"/>
            </p:cNvSpPr>
            <p:nvPr/>
          </p:nvSpPr>
          <p:spPr bwMode="auto">
            <a:xfrm>
              <a:off x="672" y="1632"/>
              <a:ext cx="7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 Router 1</a:t>
              </a: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2160" y="1632"/>
              <a:ext cx="6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Router 2</a:t>
              </a:r>
            </a:p>
          </p:txBody>
        </p:sp>
        <p:sp>
          <p:nvSpPr>
            <p:cNvPr id="19" name="Text Box 34"/>
            <p:cNvSpPr txBox="1">
              <a:spLocks noChangeArrowheads="1"/>
            </p:cNvSpPr>
            <p:nvPr/>
          </p:nvSpPr>
          <p:spPr bwMode="auto">
            <a:xfrm>
              <a:off x="3456" y="1584"/>
              <a:ext cx="6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Router 3</a:t>
              </a:r>
            </a:p>
          </p:txBody>
        </p:sp>
        <p:sp>
          <p:nvSpPr>
            <p:cNvPr id="20" name="Text Box 35"/>
            <p:cNvSpPr txBox="1">
              <a:spLocks noChangeArrowheads="1"/>
            </p:cNvSpPr>
            <p:nvPr/>
          </p:nvSpPr>
          <p:spPr bwMode="auto">
            <a:xfrm>
              <a:off x="720" y="3552"/>
              <a:ext cx="6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Router 4</a:t>
              </a:r>
            </a:p>
          </p:txBody>
        </p:sp>
        <p:sp>
          <p:nvSpPr>
            <p:cNvPr id="21" name="Text Box 36"/>
            <p:cNvSpPr txBox="1">
              <a:spLocks noChangeArrowheads="1"/>
            </p:cNvSpPr>
            <p:nvPr/>
          </p:nvSpPr>
          <p:spPr bwMode="auto">
            <a:xfrm>
              <a:off x="2208" y="3504"/>
              <a:ext cx="6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Router 5</a:t>
              </a:r>
            </a:p>
          </p:txBody>
        </p:sp>
        <p:sp>
          <p:nvSpPr>
            <p:cNvPr id="22" name="Text Box 37"/>
            <p:cNvSpPr txBox="1">
              <a:spLocks noChangeArrowheads="1"/>
            </p:cNvSpPr>
            <p:nvPr/>
          </p:nvSpPr>
          <p:spPr bwMode="auto">
            <a:xfrm>
              <a:off x="1344" y="1776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Net 5(Cost 3)</a:t>
              </a:r>
            </a:p>
          </p:txBody>
        </p:sp>
        <p:sp>
          <p:nvSpPr>
            <p:cNvPr id="23" name="Text Box 38"/>
            <p:cNvSpPr txBox="1">
              <a:spLocks noChangeArrowheads="1"/>
            </p:cNvSpPr>
            <p:nvPr/>
          </p:nvSpPr>
          <p:spPr bwMode="auto">
            <a:xfrm>
              <a:off x="480" y="2496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Net 1(Cost 4)</a:t>
              </a:r>
            </a:p>
          </p:txBody>
        </p:sp>
        <p:sp>
          <p:nvSpPr>
            <p:cNvPr id="24" name="Text Box 39"/>
            <p:cNvSpPr txBox="1">
              <a:spLocks noChangeArrowheads="1"/>
            </p:cNvSpPr>
            <p:nvPr/>
          </p:nvSpPr>
          <p:spPr bwMode="auto">
            <a:xfrm>
              <a:off x="1440" y="2352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Net 2(Cost 6)</a:t>
              </a:r>
            </a:p>
          </p:txBody>
        </p:sp>
        <p:sp>
          <p:nvSpPr>
            <p:cNvPr id="25" name="Text Box 40"/>
            <p:cNvSpPr txBox="1">
              <a:spLocks noChangeArrowheads="1"/>
            </p:cNvSpPr>
            <p:nvPr/>
          </p:nvSpPr>
          <p:spPr bwMode="auto">
            <a:xfrm>
              <a:off x="1920" y="2688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Net 3(Cost 4)</a:t>
              </a:r>
            </a:p>
          </p:txBody>
        </p:sp>
        <p:sp>
          <p:nvSpPr>
            <p:cNvPr id="26" name="Text Box 41"/>
            <p:cNvSpPr txBox="1">
              <a:spLocks noChangeArrowheads="1"/>
            </p:cNvSpPr>
            <p:nvPr/>
          </p:nvSpPr>
          <p:spPr bwMode="auto">
            <a:xfrm>
              <a:off x="2640" y="1824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Net 6(Cost 3)</a:t>
              </a:r>
            </a:p>
          </p:txBody>
        </p:sp>
        <p:sp>
          <p:nvSpPr>
            <p:cNvPr id="27" name="Text Box 42"/>
            <p:cNvSpPr txBox="1">
              <a:spLocks noChangeArrowheads="1"/>
            </p:cNvSpPr>
            <p:nvPr/>
          </p:nvSpPr>
          <p:spPr bwMode="auto">
            <a:xfrm>
              <a:off x="2928" y="2352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Net 4(Cost 6)</a:t>
              </a:r>
            </a:p>
          </p:txBody>
        </p:sp>
        <p:sp>
          <p:nvSpPr>
            <p:cNvPr id="28" name="Text Box 43"/>
            <p:cNvSpPr txBox="1">
              <a:spLocks noChangeArrowheads="1"/>
            </p:cNvSpPr>
            <p:nvPr/>
          </p:nvSpPr>
          <p:spPr bwMode="auto">
            <a:xfrm>
              <a:off x="1344" y="3168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Net 7(Cost 2)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0" y="571480"/>
            <a:ext cx="623600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Static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vs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Dynamic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Routing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714348" y="2071678"/>
            <a:ext cx="7618413" cy="4000528"/>
            <a:chOff x="768" y="1296"/>
            <a:chExt cx="4799" cy="2079"/>
          </a:xfrm>
        </p:grpSpPr>
        <p:sp>
          <p:nvSpPr>
            <p:cNvPr id="28" name="Rectangle 3"/>
            <p:cNvSpPr>
              <a:spLocks noChangeArrowheads="1"/>
            </p:cNvSpPr>
            <p:nvPr/>
          </p:nvSpPr>
          <p:spPr bwMode="auto">
            <a:xfrm>
              <a:off x="768" y="1296"/>
              <a:ext cx="2304" cy="234"/>
            </a:xfrm>
            <a:prstGeom prst="rect">
              <a:avLst/>
            </a:pr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buClr>
                  <a:srgbClr val="FFFFFF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FFFFFF"/>
                  </a:solidFill>
                </a:rPr>
                <a:t>Routing Statik</a:t>
              </a:r>
            </a:p>
          </p:txBody>
        </p:sp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3072" y="1296"/>
              <a:ext cx="2496" cy="234"/>
            </a:xfrm>
            <a:prstGeom prst="rect">
              <a:avLst/>
            </a:pr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buClr>
                  <a:srgbClr val="FFFFFF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FFFFFF"/>
                  </a:solidFill>
                </a:rPr>
                <a:t>Routing Dinamik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768" y="1530"/>
              <a:ext cx="2304" cy="233"/>
            </a:xfrm>
            <a:prstGeom prst="rect">
              <a:avLst/>
            </a:prstGeom>
            <a:solidFill>
              <a:srgbClr val="BC8FDD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Berfungsi pada protokol IP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3072" y="1530"/>
              <a:ext cx="2496" cy="233"/>
            </a:xfrm>
            <a:prstGeom prst="rect">
              <a:avLst/>
            </a:prstGeom>
            <a:solidFill>
              <a:srgbClr val="BC8FDD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Berfungsi pada inter-routing protokol</a:t>
              </a:r>
            </a:p>
          </p:txBody>
        </p:sp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768" y="1763"/>
              <a:ext cx="2304" cy="403"/>
            </a:xfrm>
            <a:prstGeom prst="rect">
              <a:avLst/>
            </a:prstGeom>
            <a:solidFill>
              <a:srgbClr val="E1CCF0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Routing tidak dapat membagi informasi routing</a:t>
              </a:r>
            </a:p>
          </p:txBody>
        </p:sp>
        <p:sp>
          <p:nvSpPr>
            <p:cNvPr id="33" name="Rectangle 8"/>
            <p:cNvSpPr>
              <a:spLocks noChangeArrowheads="1"/>
            </p:cNvSpPr>
            <p:nvPr/>
          </p:nvSpPr>
          <p:spPr bwMode="auto">
            <a:xfrm>
              <a:off x="3072" y="1763"/>
              <a:ext cx="2496" cy="403"/>
            </a:xfrm>
            <a:prstGeom prst="rect">
              <a:avLst/>
            </a:prstGeom>
            <a:solidFill>
              <a:srgbClr val="E1CCF0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Router membagi informasi routing secara otomatis</a:t>
              </a:r>
            </a:p>
          </p:txBody>
        </p:sp>
        <p:sp>
          <p:nvSpPr>
            <p:cNvPr id="34" name="Rectangle 9"/>
            <p:cNvSpPr>
              <a:spLocks noChangeArrowheads="1"/>
            </p:cNvSpPr>
            <p:nvPr/>
          </p:nvSpPr>
          <p:spPr bwMode="auto">
            <a:xfrm>
              <a:off x="768" y="2166"/>
              <a:ext cx="2304" cy="404"/>
            </a:xfrm>
            <a:prstGeom prst="rect">
              <a:avLst/>
            </a:prstGeom>
            <a:solidFill>
              <a:srgbClr val="BC8FDD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Routing tabel dibuat dan dihapus secara manual</a:t>
              </a:r>
            </a:p>
          </p:txBody>
        </p:sp>
        <p:sp>
          <p:nvSpPr>
            <p:cNvPr id="35" name="Rectangle 10"/>
            <p:cNvSpPr>
              <a:spLocks noChangeArrowheads="1"/>
            </p:cNvSpPr>
            <p:nvPr/>
          </p:nvSpPr>
          <p:spPr bwMode="auto">
            <a:xfrm>
              <a:off x="3072" y="2166"/>
              <a:ext cx="2496" cy="404"/>
            </a:xfrm>
            <a:prstGeom prst="rect">
              <a:avLst/>
            </a:prstGeom>
            <a:solidFill>
              <a:srgbClr val="BC8FDD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Routing tabel dibuat dan dihapus secara dinamis oleh router</a:t>
              </a:r>
            </a:p>
          </p:txBody>
        </p:sp>
        <p:sp>
          <p:nvSpPr>
            <p:cNvPr id="36" name="Rectangle 11"/>
            <p:cNvSpPr>
              <a:spLocks noChangeArrowheads="1"/>
            </p:cNvSpPr>
            <p:nvPr/>
          </p:nvSpPr>
          <p:spPr bwMode="auto">
            <a:xfrm>
              <a:off x="768" y="2570"/>
              <a:ext cx="2304" cy="403"/>
            </a:xfrm>
            <a:prstGeom prst="rect">
              <a:avLst/>
            </a:prstGeom>
            <a:solidFill>
              <a:srgbClr val="E1CCF0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Tidak menggunakan routing protokol</a:t>
              </a:r>
            </a:p>
          </p:txBody>
        </p:sp>
        <p:sp>
          <p:nvSpPr>
            <p:cNvPr id="37" name="Rectangle 12"/>
            <p:cNvSpPr>
              <a:spLocks noChangeArrowheads="1"/>
            </p:cNvSpPr>
            <p:nvPr/>
          </p:nvSpPr>
          <p:spPr bwMode="auto">
            <a:xfrm>
              <a:off x="3072" y="2570"/>
              <a:ext cx="2496" cy="403"/>
            </a:xfrm>
            <a:prstGeom prst="rect">
              <a:avLst/>
            </a:prstGeom>
            <a:solidFill>
              <a:srgbClr val="E1CCF0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Terdapat routing protokol, seperti RIP atau OSPF</a:t>
              </a:r>
            </a:p>
          </p:txBody>
        </p:sp>
        <p:sp>
          <p:nvSpPr>
            <p:cNvPr id="38" name="Rectangle 13"/>
            <p:cNvSpPr>
              <a:spLocks noChangeArrowheads="1"/>
            </p:cNvSpPr>
            <p:nvPr/>
          </p:nvSpPr>
          <p:spPr bwMode="auto">
            <a:xfrm>
              <a:off x="768" y="2973"/>
              <a:ext cx="2304" cy="403"/>
            </a:xfrm>
            <a:prstGeom prst="rect">
              <a:avLst/>
            </a:prstGeom>
            <a:solidFill>
              <a:srgbClr val="BC8FDD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Microsoft mendukung multihomed system seperti router</a:t>
              </a:r>
            </a:p>
          </p:txBody>
        </p:sp>
        <p:sp>
          <p:nvSpPr>
            <p:cNvPr id="39" name="Rectangle 14"/>
            <p:cNvSpPr>
              <a:spLocks noChangeArrowheads="1"/>
            </p:cNvSpPr>
            <p:nvPr/>
          </p:nvSpPr>
          <p:spPr bwMode="auto">
            <a:xfrm>
              <a:off x="3072" y="2973"/>
              <a:ext cx="2496" cy="403"/>
            </a:xfrm>
            <a:prstGeom prst="rect">
              <a:avLst/>
            </a:prstGeom>
            <a:solidFill>
              <a:srgbClr val="BC8FDD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Microsoft mendukung RIP untuk IP dan IPX/SPX</a:t>
              </a:r>
            </a:p>
          </p:txBody>
        </p:sp>
        <p:sp>
          <p:nvSpPr>
            <p:cNvPr id="40" name="Line 15"/>
            <p:cNvSpPr>
              <a:spLocks noChangeShapeType="1"/>
            </p:cNvSpPr>
            <p:nvPr/>
          </p:nvSpPr>
          <p:spPr bwMode="auto">
            <a:xfrm>
              <a:off x="3072" y="1296"/>
              <a:ext cx="1" cy="2080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6"/>
            <p:cNvSpPr>
              <a:spLocks noChangeShapeType="1"/>
            </p:cNvSpPr>
            <p:nvPr/>
          </p:nvSpPr>
          <p:spPr bwMode="auto">
            <a:xfrm>
              <a:off x="768" y="1530"/>
              <a:ext cx="4800" cy="1"/>
            </a:xfrm>
            <a:prstGeom prst="line">
              <a:avLst/>
            </a:prstGeom>
            <a:noFill/>
            <a:ln w="3816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7"/>
            <p:cNvSpPr>
              <a:spLocks noChangeShapeType="1"/>
            </p:cNvSpPr>
            <p:nvPr/>
          </p:nvSpPr>
          <p:spPr bwMode="auto">
            <a:xfrm>
              <a:off x="768" y="1763"/>
              <a:ext cx="4800" cy="1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8"/>
            <p:cNvSpPr>
              <a:spLocks noChangeShapeType="1"/>
            </p:cNvSpPr>
            <p:nvPr/>
          </p:nvSpPr>
          <p:spPr bwMode="auto">
            <a:xfrm>
              <a:off x="768" y="2166"/>
              <a:ext cx="4800" cy="1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9"/>
            <p:cNvSpPr>
              <a:spLocks noChangeShapeType="1"/>
            </p:cNvSpPr>
            <p:nvPr/>
          </p:nvSpPr>
          <p:spPr bwMode="auto">
            <a:xfrm>
              <a:off x="768" y="2570"/>
              <a:ext cx="4800" cy="1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20"/>
            <p:cNvSpPr>
              <a:spLocks noChangeShapeType="1"/>
            </p:cNvSpPr>
            <p:nvPr/>
          </p:nvSpPr>
          <p:spPr bwMode="auto">
            <a:xfrm>
              <a:off x="768" y="2973"/>
              <a:ext cx="4800" cy="1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21"/>
            <p:cNvSpPr>
              <a:spLocks noChangeShapeType="1"/>
            </p:cNvSpPr>
            <p:nvPr/>
          </p:nvSpPr>
          <p:spPr bwMode="auto">
            <a:xfrm>
              <a:off x="768" y="1296"/>
              <a:ext cx="1" cy="2080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22"/>
            <p:cNvSpPr>
              <a:spLocks noChangeShapeType="1"/>
            </p:cNvSpPr>
            <p:nvPr/>
          </p:nvSpPr>
          <p:spPr bwMode="auto">
            <a:xfrm>
              <a:off x="5568" y="1296"/>
              <a:ext cx="1" cy="2080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23"/>
            <p:cNvSpPr>
              <a:spLocks noChangeShapeType="1"/>
            </p:cNvSpPr>
            <p:nvPr/>
          </p:nvSpPr>
          <p:spPr bwMode="auto">
            <a:xfrm>
              <a:off x="768" y="1296"/>
              <a:ext cx="4800" cy="1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24"/>
            <p:cNvSpPr>
              <a:spLocks noChangeShapeType="1"/>
            </p:cNvSpPr>
            <p:nvPr/>
          </p:nvSpPr>
          <p:spPr bwMode="auto">
            <a:xfrm>
              <a:off x="768" y="3376"/>
              <a:ext cx="4800" cy="1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85720" y="285728"/>
            <a:ext cx="398859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6600" b="1" u="sng" dirty="0" smtClean="0">
                <a:solidFill>
                  <a:schemeClr val="bg1"/>
                </a:solidFill>
                <a:latin typeface="Verdana" pitchFamily="34" charset="0"/>
              </a:rPr>
              <a:t>The End</a:t>
            </a:r>
            <a:endParaRPr lang="fr-FR" sz="6600" u="sng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26212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Router (1)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smtClean="0"/>
              <a:t>Router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peralatan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bertugas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difungsikan</a:t>
            </a:r>
            <a:r>
              <a:rPr lang="en-US" sz="2400" dirty="0" smtClean="0"/>
              <a:t> </a:t>
            </a:r>
            <a:r>
              <a:rPr lang="en-US" sz="2400" dirty="0" err="1" smtClean="0"/>
              <a:t>menghubungkan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Type router :</a:t>
            </a:r>
          </a:p>
          <a:p>
            <a:pPr marL="742950" lvl="1" indent="-285750" defTabSz="914400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dirty="0" err="1" smtClean="0"/>
              <a:t>Komputer</a:t>
            </a:r>
            <a:r>
              <a:rPr lang="en-US" sz="2400" dirty="0" smtClean="0"/>
              <a:t> yang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fungsikan</a:t>
            </a:r>
            <a:r>
              <a:rPr lang="en-US" sz="2400" dirty="0" smtClean="0"/>
              <a:t> Router</a:t>
            </a:r>
          </a:p>
          <a:p>
            <a:pPr marL="742950" lvl="1" indent="-285750" defTabSz="914400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dirty="0" err="1" smtClean="0"/>
              <a:t>Peralatan</a:t>
            </a:r>
            <a:r>
              <a:rPr lang="en-US" sz="2400" dirty="0" smtClean="0"/>
              <a:t> </a:t>
            </a:r>
            <a:r>
              <a:rPr lang="en-US" sz="2400" dirty="0" err="1" smtClean="0"/>
              <a:t>khusus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dirancang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Router</a:t>
            </a:r>
          </a:p>
          <a:p>
            <a:pPr marL="742950" lvl="1" indent="-28575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err="1" smtClean="0"/>
              <a:t>Tugas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memforward</a:t>
            </a:r>
            <a:r>
              <a:rPr lang="en-US" sz="2400" dirty="0" smtClean="0"/>
              <a:t> data (</a:t>
            </a:r>
            <a:r>
              <a:rPr lang="en-US" sz="2400" dirty="0" err="1" smtClean="0"/>
              <a:t>Fungsi</a:t>
            </a:r>
            <a:r>
              <a:rPr lang="en-US" sz="2400" dirty="0" smtClean="0"/>
              <a:t> IP Forward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diaktifkan</a:t>
            </a:r>
            <a:r>
              <a:rPr lang="en-US" sz="2400" dirty="0" smtClean="0"/>
              <a:t>)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routing </a:t>
            </a:r>
            <a:r>
              <a:rPr lang="en-US" sz="2400" dirty="0" err="1" smtClean="0"/>
              <a:t>protokol</a:t>
            </a:r>
            <a:r>
              <a:rPr lang="en-US" sz="2400" dirty="0" smtClean="0"/>
              <a:t> (</a:t>
            </a:r>
            <a:r>
              <a:rPr lang="en-US" sz="2400" dirty="0" err="1" smtClean="0"/>
              <a:t>Algoritma</a:t>
            </a:r>
            <a:r>
              <a:rPr lang="en-US" sz="2400" dirty="0" smtClean="0"/>
              <a:t> Routing)</a:t>
            </a:r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26212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Router (2)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  <p:pic>
        <p:nvPicPr>
          <p:cNvPr id="4" name="Picture 4" descr="5_2_3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71472" y="1857363"/>
            <a:ext cx="8001056" cy="4572033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415851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Komputer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Router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35729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sv-SE" sz="2400" i="1" dirty="0" smtClean="0"/>
              <a:t>Komputer Router </a:t>
            </a:r>
            <a:r>
              <a:rPr lang="sv-SE" sz="2400" dirty="0" smtClean="0"/>
              <a:t>adalah komputer </a:t>
            </a:r>
            <a:r>
              <a:rPr lang="sv-SE" sz="2400" i="1" dirty="0" smtClean="0"/>
              <a:t>general purpose </a:t>
            </a:r>
            <a:r>
              <a:rPr lang="sv-SE" sz="2400" dirty="0" smtClean="0"/>
              <a:t>(untuk tujuan yang lebih luas) dengan dua atau lebih </a:t>
            </a:r>
            <a:r>
              <a:rPr lang="sv-SE" sz="2400" i="1" dirty="0" smtClean="0"/>
              <a:t>interface</a:t>
            </a:r>
            <a:r>
              <a:rPr lang="sv-SE" sz="2400" dirty="0" smtClean="0"/>
              <a:t> jaringan (</a:t>
            </a:r>
            <a:r>
              <a:rPr lang="sv-SE" sz="2400" i="1" dirty="0" smtClean="0"/>
              <a:t>NIC Card</a:t>
            </a:r>
            <a:r>
              <a:rPr lang="sv-SE" sz="2400" dirty="0" smtClean="0"/>
              <a:t>) di dalamnya yang berfungsi menghubungkan 2 jaringan atau lebih, sehingga dia bisa meneruskan paket dari satu jaringan ke jaringan yang lain</a:t>
            </a:r>
            <a:r>
              <a:rPr lang="en-US" sz="2400" dirty="0" smtClean="0"/>
              <a:t> </a:t>
            </a:r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sv-SE" sz="2400" dirty="0" smtClean="0"/>
              <a:t>Untuk jaringan kecil, </a:t>
            </a:r>
            <a:r>
              <a:rPr lang="sv-SE" sz="2400" i="1" dirty="0" smtClean="0"/>
              <a:t>interface</a:t>
            </a:r>
            <a:r>
              <a:rPr lang="sv-SE" sz="2400" dirty="0" smtClean="0"/>
              <a:t>-nya adalah </a:t>
            </a:r>
            <a:r>
              <a:rPr lang="sv-SE" sz="2400" i="1" dirty="0" smtClean="0"/>
              <a:t>NIC Card</a:t>
            </a:r>
            <a:r>
              <a:rPr lang="sv-SE" sz="2400" dirty="0" smtClean="0"/>
              <a:t>, sehingga </a:t>
            </a:r>
            <a:r>
              <a:rPr lang="sv-SE" sz="2400" i="1" dirty="0" smtClean="0"/>
              <a:t>router</a:t>
            </a:r>
            <a:r>
              <a:rPr lang="sv-SE" sz="2400" dirty="0" smtClean="0"/>
              <a:t> mempunyai 2 </a:t>
            </a:r>
            <a:r>
              <a:rPr lang="sv-SE" sz="2400" i="1" dirty="0" smtClean="0"/>
              <a:t>NIC</a:t>
            </a:r>
            <a:r>
              <a:rPr lang="sv-SE" sz="2400" dirty="0" smtClean="0"/>
              <a:t> atau lebih yang bisa menghubungkan dengan jaringan lain</a:t>
            </a:r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sv-SE" sz="2400" dirty="0" smtClean="0"/>
              <a:t>Untuk </a:t>
            </a:r>
            <a:r>
              <a:rPr lang="sv-SE" sz="2400" i="1" dirty="0" smtClean="0"/>
              <a:t>LAN</a:t>
            </a:r>
            <a:r>
              <a:rPr lang="sv-SE" sz="2400" dirty="0" smtClean="0"/>
              <a:t> kecil yang terhubung internet, salah satu </a:t>
            </a:r>
            <a:r>
              <a:rPr lang="sv-SE" sz="2400" i="1" dirty="0" smtClean="0"/>
              <a:t>interface</a:t>
            </a:r>
            <a:r>
              <a:rPr lang="sv-SE" sz="2400" dirty="0" smtClean="0"/>
              <a:t> adalah </a:t>
            </a:r>
            <a:r>
              <a:rPr lang="sv-SE" sz="2400" i="1" dirty="0" smtClean="0"/>
              <a:t>NIC card</a:t>
            </a:r>
            <a:r>
              <a:rPr lang="sv-SE" altLang="ja-JP" sz="2400" dirty="0" smtClean="0">
                <a:ea typeface="ＭＳ Ｐゴシック" charset="-128"/>
              </a:rPr>
              <a:t>, dan </a:t>
            </a:r>
            <a:r>
              <a:rPr lang="sv-SE" altLang="ja-JP" sz="2400" i="1" dirty="0" smtClean="0">
                <a:ea typeface="ＭＳ Ｐゴシック" charset="-128"/>
              </a:rPr>
              <a:t>interface</a:t>
            </a:r>
            <a:r>
              <a:rPr lang="sv-SE" altLang="ja-JP" sz="2400" dirty="0" smtClean="0">
                <a:ea typeface="ＭＳ Ｐゴシック" charset="-128"/>
              </a:rPr>
              <a:t> yang lain adalah sembarang hardware jaringan misal modem untuk </a:t>
            </a:r>
            <a:r>
              <a:rPr lang="sv-SE" altLang="ja-JP" sz="2400" i="1" dirty="0" smtClean="0">
                <a:ea typeface="ＭＳ Ｐゴシック" charset="-128"/>
              </a:rPr>
              <a:t>leased line</a:t>
            </a:r>
            <a:r>
              <a:rPr lang="sv-SE" altLang="ja-JP" sz="2400" dirty="0" smtClean="0">
                <a:ea typeface="ＭＳ Ｐゴシック" charset="-128"/>
              </a:rPr>
              <a:t> atau </a:t>
            </a:r>
            <a:r>
              <a:rPr lang="sv-SE" altLang="ja-JP" sz="2400" i="1" dirty="0" smtClean="0">
                <a:ea typeface="ＭＳ Ｐゴシック" charset="-128"/>
              </a:rPr>
              <a:t>ISDN </a:t>
            </a:r>
            <a:r>
              <a:rPr lang="sv-SE" altLang="ja-JP" sz="2400" dirty="0" smtClean="0">
                <a:ea typeface="ＭＳ Ｐゴシック" charset="-128"/>
              </a:rPr>
              <a:t>atau koneksi internet </a:t>
            </a:r>
            <a:r>
              <a:rPr lang="sv-SE" altLang="ja-JP" sz="2400" i="1" dirty="0" smtClean="0">
                <a:ea typeface="ＭＳ Ｐゴシック" charset="-128"/>
              </a:rPr>
              <a:t>ADSL</a:t>
            </a:r>
            <a:r>
              <a:rPr lang="sv-SE" altLang="ja-JP" sz="2400" dirty="0" smtClean="0">
                <a:ea typeface="ＭＳ Ｐゴシック" charset="-128"/>
              </a:rPr>
              <a:t> yang digunakan</a:t>
            </a:r>
            <a:r>
              <a:rPr lang="en-US" altLang="ja-JP" sz="2400" dirty="0" smtClean="0">
                <a:ea typeface="ＭＳ Ｐゴシック" charset="-128"/>
              </a:rPr>
              <a:t> 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489749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Default Gateway (1)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/>
              <a:t>Supaya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meneruskan</a:t>
            </a:r>
            <a:r>
              <a:rPr lang="en-US" sz="2400" dirty="0" smtClean="0"/>
              <a:t> data, </a:t>
            </a:r>
            <a:r>
              <a:rPr lang="en-US" sz="2400" dirty="0" err="1" smtClean="0"/>
              <a:t>komputer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menugaskan</a:t>
            </a:r>
            <a:r>
              <a:rPr lang="en-US" sz="2400" dirty="0" smtClean="0"/>
              <a:t> router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meneruskan</a:t>
            </a:r>
            <a:r>
              <a:rPr lang="en-US" sz="2400" dirty="0" smtClean="0"/>
              <a:t> data</a:t>
            </a:r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err="1" smtClean="0"/>
              <a:t>Penugasan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setting </a:t>
            </a:r>
            <a:r>
              <a:rPr lang="en-US" sz="2400" dirty="0" err="1" smtClean="0"/>
              <a:t>komputer</a:t>
            </a:r>
            <a:r>
              <a:rPr lang="en-US" sz="2400" dirty="0" smtClean="0"/>
              <a:t> default gateway </a:t>
            </a:r>
            <a:r>
              <a:rPr lang="en-US" sz="2400" dirty="0" err="1" smtClean="0"/>
              <a:t>ke</a:t>
            </a:r>
            <a:r>
              <a:rPr lang="en-US" sz="2400" dirty="0" smtClean="0"/>
              <a:t> router</a:t>
            </a:r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sv-SE" sz="2400" dirty="0" smtClean="0"/>
              <a:t>Jika kita tidak setting </a:t>
            </a:r>
            <a:r>
              <a:rPr lang="sv-SE" sz="2400" i="1" dirty="0" smtClean="0"/>
              <a:t>default gateway</a:t>
            </a:r>
            <a:r>
              <a:rPr lang="sv-SE" sz="2400" dirty="0" smtClean="0"/>
              <a:t> maka bisa dipastikan </a:t>
            </a:r>
            <a:r>
              <a:rPr lang="sv-SE" sz="2400" i="1" dirty="0" smtClean="0"/>
              <a:t>LAN  </a:t>
            </a:r>
            <a:r>
              <a:rPr lang="sv-SE" sz="2400" dirty="0" smtClean="0"/>
              <a:t>tersebut tidak bisa terkoneksi dengan jaringan lainnya</a:t>
            </a:r>
            <a:r>
              <a:rPr lang="en-US" sz="2400" dirty="0" smtClean="0"/>
              <a:t> </a:t>
            </a:r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489749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Default Gateway (2)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14282" y="1643050"/>
          <a:ext cx="8715436" cy="4714908"/>
        </p:xfrm>
        <a:graphic>
          <a:graphicData uri="http://schemas.openxmlformats.org/presentationml/2006/ole">
            <p:oleObj spid="_x0000_s5122" name="Bitmap Image" r:id="rId3" imgW="7133333" imgH="4086795" progId="Paint.Pictur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57438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Prinsip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Kerja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Router (1)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smtClean="0"/>
              <a:t>Router </a:t>
            </a:r>
            <a:r>
              <a:rPr lang="en-US" sz="2400" dirty="0" err="1" smtClean="0"/>
              <a:t>bekerja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 routing</a:t>
            </a:r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err="1" smtClean="0"/>
              <a:t>Tabel</a:t>
            </a:r>
            <a:r>
              <a:rPr lang="en-US" sz="2400" dirty="0" smtClean="0"/>
              <a:t> routing </a:t>
            </a:r>
            <a:r>
              <a:rPr lang="en-US" sz="2400" dirty="0" err="1" smtClean="0"/>
              <a:t>berisi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, forward data </a:t>
            </a:r>
            <a:r>
              <a:rPr lang="en-US" sz="2400" dirty="0" err="1" smtClean="0"/>
              <a:t>didasarkan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 routing</a:t>
            </a:r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dasarnya</a:t>
            </a:r>
            <a:r>
              <a:rPr lang="en-US" sz="2400" dirty="0" smtClean="0"/>
              <a:t> </a:t>
            </a:r>
            <a:r>
              <a:rPr lang="en-US" sz="2400" dirty="0" err="1" smtClean="0"/>
              <a:t>paket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komputer</a:t>
            </a:r>
            <a:r>
              <a:rPr lang="en-US" sz="2400" dirty="0" smtClean="0"/>
              <a:t> </a:t>
            </a:r>
            <a:r>
              <a:rPr lang="en-US" sz="2400" dirty="0" err="1" smtClean="0"/>
              <a:t>berjalan</a:t>
            </a:r>
            <a:r>
              <a:rPr lang="en-US" sz="2400" dirty="0" smtClean="0"/>
              <a:t> </a:t>
            </a:r>
            <a:r>
              <a:rPr lang="en-US" sz="2400" i="1" dirty="0" smtClean="0"/>
              <a:t>hop</a:t>
            </a:r>
            <a:r>
              <a:rPr lang="en-US" sz="2400" dirty="0" smtClean="0"/>
              <a:t>/</a:t>
            </a:r>
            <a:r>
              <a:rPr lang="en-US" sz="2400" dirty="0" err="1" smtClean="0"/>
              <a:t>langkah</a:t>
            </a:r>
            <a:r>
              <a:rPr lang="en-US" sz="2400" dirty="0" smtClean="0"/>
              <a:t> </a:t>
            </a:r>
            <a:r>
              <a:rPr lang="en-US" sz="2400" dirty="0" err="1" smtClean="0"/>
              <a:t>demi</a:t>
            </a:r>
            <a:r>
              <a:rPr lang="en-US" sz="2400" dirty="0" smtClean="0"/>
              <a:t> </a:t>
            </a:r>
            <a:r>
              <a:rPr lang="en-US" sz="2400" i="1" dirty="0" smtClean="0"/>
              <a:t>hop</a:t>
            </a:r>
            <a:r>
              <a:rPr lang="en-US" sz="2400" dirty="0" smtClean="0"/>
              <a:t>/</a:t>
            </a:r>
            <a:r>
              <a:rPr lang="en-US" sz="2400" dirty="0" err="1" smtClean="0"/>
              <a:t>langkah</a:t>
            </a:r>
            <a:r>
              <a:rPr lang="en-US" sz="2400" dirty="0" smtClean="0"/>
              <a:t> </a:t>
            </a:r>
            <a:r>
              <a:rPr lang="en-US" sz="2400" dirty="0" err="1" smtClean="0"/>
              <a:t>melewati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menghadangnya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tempat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i="1" dirty="0" smtClean="0"/>
              <a:t>hop</a:t>
            </a:r>
            <a:r>
              <a:rPr lang="en-US" sz="2400" dirty="0" smtClean="0"/>
              <a:t>,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i="1" dirty="0" smtClean="0"/>
              <a:t>router</a:t>
            </a:r>
            <a:r>
              <a:rPr lang="en-US" sz="2400" dirty="0" smtClean="0"/>
              <a:t> </a:t>
            </a:r>
            <a:r>
              <a:rPr lang="en-US" sz="2400" dirty="0" err="1" smtClean="0"/>
              <a:t>meneruskan</a:t>
            </a:r>
            <a:r>
              <a:rPr lang="en-US" sz="2400" dirty="0" smtClean="0"/>
              <a:t> </a:t>
            </a:r>
            <a:r>
              <a:rPr lang="en-US" sz="2400" dirty="0" err="1" smtClean="0"/>
              <a:t>paket</a:t>
            </a:r>
            <a:r>
              <a:rPr lang="en-US" sz="2400" dirty="0" smtClean="0"/>
              <a:t> </a:t>
            </a:r>
            <a:r>
              <a:rPr lang="en-US" sz="2400" dirty="0" err="1" smtClean="0"/>
              <a:t>menuju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endParaRPr lang="en-US" sz="24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46100"/>
            <a:ext cx="57438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Prinsip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r-FR" sz="3200" b="1" u="sng" dirty="0" err="1" smtClean="0">
                <a:solidFill>
                  <a:schemeClr val="bg1"/>
                </a:solidFill>
                <a:latin typeface="Verdana" pitchFamily="34" charset="0"/>
              </a:rPr>
              <a:t>Kerja</a:t>
            </a:r>
            <a:r>
              <a:rPr lang="fr-FR" sz="3200" b="1" u="sng" dirty="0" smtClean="0">
                <a:solidFill>
                  <a:schemeClr val="bg1"/>
                </a:solidFill>
                <a:latin typeface="Verdana" pitchFamily="34" charset="0"/>
              </a:rPr>
              <a:t> Router (2)</a:t>
            </a:r>
            <a:endParaRPr lang="fr-FR" sz="3200" u="sng" dirty="0">
              <a:solidFill>
                <a:schemeClr val="bg1"/>
              </a:solidFill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marL="342900" indent="-342900"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400" i="1" dirty="0" smtClean="0"/>
              <a:t>Router</a:t>
            </a:r>
            <a:r>
              <a:rPr lang="en-US" sz="2400" dirty="0" smtClean="0"/>
              <a:t>-</a:t>
            </a:r>
            <a:r>
              <a:rPr lang="en-US" sz="2400" dirty="0" err="1" smtClean="0"/>
              <a:t>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memutuskan</a:t>
            </a:r>
            <a:r>
              <a:rPr lang="en-US" sz="2400" dirty="0" smtClean="0"/>
              <a:t> </a:t>
            </a:r>
            <a:r>
              <a:rPr lang="en-US" sz="2400" dirty="0" err="1" smtClean="0"/>
              <a:t>paket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melewati</a:t>
            </a:r>
            <a:r>
              <a:rPr lang="en-US" sz="2400" dirty="0" smtClean="0"/>
              <a:t> </a:t>
            </a:r>
            <a:r>
              <a:rPr lang="en-US" sz="2400" i="1" dirty="0" smtClean="0"/>
              <a:t>router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</a:t>
            </a:r>
            <a:r>
              <a:rPr lang="en-US" sz="2400" dirty="0" err="1" smtClean="0"/>
              <a:t>saja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 </a:t>
            </a:r>
            <a:r>
              <a:rPr lang="en-US" sz="2400" i="1" dirty="0" smtClean="0"/>
              <a:t>routing</a:t>
            </a:r>
            <a:r>
              <a:rPr lang="en-US" sz="2400" dirty="0" smtClean="0"/>
              <a:t>, yang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sekumpulan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aturan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memberitahu</a:t>
            </a:r>
            <a:r>
              <a:rPr lang="en-US" sz="2400" dirty="0" smtClean="0"/>
              <a:t> </a:t>
            </a:r>
            <a:r>
              <a:rPr lang="en-US" sz="2400" i="1" dirty="0" smtClean="0"/>
              <a:t>router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i="1" dirty="0" smtClean="0"/>
              <a:t>hop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berikutnya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melanjutkan</a:t>
            </a:r>
            <a:r>
              <a:rPr lang="en-US" sz="2400" dirty="0" smtClean="0"/>
              <a:t> </a:t>
            </a:r>
            <a:r>
              <a:rPr lang="en-US" sz="2400" dirty="0" err="1" smtClean="0"/>
              <a:t>paket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</a:p>
          <a:p>
            <a:pPr marL="342900" indent="-342900">
              <a:lnSpc>
                <a:spcPct val="85000"/>
              </a:lnSpc>
            </a:pPr>
            <a:endParaRPr lang="en-US" sz="2000" dirty="0"/>
          </a:p>
          <a:p>
            <a:pPr marL="342900" indent="-342900">
              <a:lnSpc>
                <a:spcPct val="85000"/>
              </a:lnSpc>
            </a:pPr>
            <a:endParaRPr lang="en-US" sz="2000" dirty="0" smtClean="0"/>
          </a:p>
          <a:p>
            <a:pPr marL="342900" indent="-342900" defTabSz="914400" eaLnBrk="1" hangingPunct="1">
              <a:lnSpc>
                <a:spcPct val="85000"/>
              </a:lnSpc>
            </a:pPr>
            <a:endParaRPr lang="en-US" sz="2000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3571852"/>
            <a:ext cx="9144000" cy="3286148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898</Words>
  <Application>Microsoft PowerPoint</Application>
  <PresentationFormat>On-screen Show (4:3)</PresentationFormat>
  <Paragraphs>154</Paragraphs>
  <Slides>28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Verdana</vt:lpstr>
      <vt:lpstr>Modèle par défaut</vt:lpstr>
      <vt:lpstr>Paintbrush Picture</vt:lpstr>
      <vt:lpstr>Bitmap Image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Computers Network</dc:title>
  <dc:creator>www.powerpointstyles.com</dc:creator>
  <cp:lastModifiedBy>Windows7Ultimate</cp:lastModifiedBy>
  <cp:revision>64</cp:revision>
  <dcterms:created xsi:type="dcterms:W3CDTF">2009-03-23T15:23:24Z</dcterms:created>
  <dcterms:modified xsi:type="dcterms:W3CDTF">2015-04-27T19:44:03Z</dcterms:modified>
</cp:coreProperties>
</file>